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9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fano" initials="S" lastIdx="1" clrIdx="0">
    <p:extLst>
      <p:ext uri="{19B8F6BF-5375-455C-9EA6-DF929625EA0E}">
        <p15:presenceInfo xmlns:p15="http://schemas.microsoft.com/office/powerpoint/2012/main" userId="Stefan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60CC4-0E2A-4075-B8F3-12F5918AE08C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FCE79-E74D-4345-B0F4-E7106897EF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0534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Lezioni 1 e 2. Aprire chiedendo alla classe: «Quali macchine avete già usato stamattina?» Raccogliere 4-5 risposte alla lavagna e tenerle come riferimento per tutta l'unità.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Leggere gli obiettivi ad alta voce. Tornarci alla fine della lezione 2 per la verifica formativa.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Fare provare: spingere il banco (spinta) e tirare la sedia (trazione). Sono le due sole azioni possibili.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Chiedere: «Il tempo che risparmiate, dove finisce?» Serve a introdurre l'idea che la macchina non crea nulla dal nulla.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Questo è il vantaggio su cui è costruita tutta l'unità: il concetto di vantaggio meccanico nasce qui.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Collegare al laboratorio: perché usiamo la squadra e non l'occhio.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Non serve dimostrarla. Serve saperla leggere e usarla. Insistere sulle unità di misura.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Da qui in avanti l'accelerazione di gravità si chiama SEMPRE g, mai a. Uniformità di notazione.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L'errore classico: «peso 60 kg». In realtà la massa è 60 kg e il peso è 588 N. Correggerlo ogni volta, con garbo.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di servizio: tornarci ogni volta che un esercizio dà un dato in unità diversa. Far scrivere la tabella sul quaderno. Ricordare anche q (quintale) e t (tonnellata), hg, dm e km, che compaiono negli esercizi.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Farne fare tre o quattro alla lavagna prima di passare agli esercizi.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Ogni studente ottiene numeri diversi. Girare fra i banchi e controllare la conversione di Giove.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Il punto b è il primo in cui la formula va invertita: m = P : g. Farlo scrivere alla lavagna.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È il tranello dell'unità, ed è voluto: al punto a il dato dei 12 N è del tutto inutile, perché la massa non cambia cambiando pianeta. Lasciare che la classe ci caschi, poi smontarlo insieme. Serve al punto b, dove diventa indispensabile.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Insistere: se non c'è spostamento non c'è lavoro. Reggere lo zaino fermo, per la fisica, non è lavoro.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Modello di svolgimento in tre passi: sistemo i dati, scelgo la formula, calcolo. Pretenderlo sempre.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Questo è il punto: i due esempi descrivono la stessa cosa. Chi non converte, sbaglia di mille volte.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Trappola utile: uno dei due dati è già una forza. Chi moltiplica 294 × 9,8 non ha capito la differenza.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Due conversioni in un colpo solo. Chi sbaglia una delle due ottiene un risultato mille volte fuori.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Il punto b prepara la legge d'oro: il lavoro è proporzionale allo spostamento.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Lezioni 3-6. Riprendere l'elenco raccolto alla lavagna nella lezione 1: ora lo classificheremo.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Domanda da lanciare: «La bicicletta è semplice o composta?» Serve a introdurre la slide successiva.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Far copiare lo schema sul quaderno: è la mappa di tutta la seconda parte.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Domanda aperta da lasciare in sospeso: la risposta arriverà con la legge d'oro. Se qualcuno la anticipa, è un ottimo segno.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Quattro parole da fissare: fulcro, braccio, potenza, resistenza. Farle ripetere. Torneranno in ogni esercizio.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Chiedere chi ha un fratello o una sorella di peso diverso: tutti hanno già risolto questo problema da soli.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Farla imparare a memoria in questa forma: potenza per il suo braccio uguale resistenza per il suo braccio.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Gli schemi sono ridisegnati. Far notare che cambia solo QUALE dei tre elementi sta in mezzo: è da lì che viene il nome (interfissa, interresistente, interpotente).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Le due formule sono equivalenti: si usa quella per cui si hanno i dati. Insistere che V non ha unità.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Risposta: in cambio della forza si guadagna velocità e ampiezza. Il bicipite si accorcia di 2 cm e la mano si sposta di 16. È la legge d'oro letta al contrario. Far provare a tutti: mano sul bicipite, sollevare lo zaino.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Primo esercizio con i dati in notazione scientifica. Farlo insieme alla lavagna, passo per passo.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Le quote in figura: Bp = 90 cm, Br = 30 cm. Farle leggere agli studenti, non dettarle.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Esercizio prezioso: mostra che una leva svantaggiosa può essere esattamente quello che serve. Quote in figura: Bp = 4 cm, Br = 20 cm.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Doppia conversione con unità diverse fra loro: dm e mm. È il tipo di dato che nei compiti fa più danni.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Il risultato stupisce sempre: otto volte il peso sollevato. Da qui la domanda sull'evoluzione.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Non serve convertire le masse in newton: il fattore 9,8 comparirebbe da entrambe le parti e si semplifica. Farlo notare, è un buon momento di ragionamento algebrico.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Quote in figura. Esercizio di livello alto: assegnarlo come potenziamento o da svolgere in coppia.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Domanda: «Se non fa risparmiare forza, a che serve?» Molti pensano che serva sempre a far meno fatica.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Sul paranco: contare le funi INSIEME alla classe, guardando la figura. È lì che si sbaglia.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LA slide della seconda parte. Se resta una sola frase di tutta l'unità, dev'essere questa. Riprendere qui la domanda sul cambio della bicicletta.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Serve a chiudere il cerchio: i conti che facciamo sono il caso migliore possibile, non la realtà. Esempio concreto: la catena della bici sporca e secca.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Il punto b è più importante del punto a. Non accettare «per comodità»: farsi spiegare quale comodità.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Esercizio chiave: dimostra con i numeri quello che la slide della legge d'oro dice a parole.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Ricordare che R va prima trasformato in newton: il carico è dato in kg.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Aggancio al territorio: le gru del porto si vedono da mezza città. Se qualcuno le ha viste da vicino, farlo raccontare.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Questa slide mancava e serve per l'esercizio successivo. Far disegnare lo schema sul quaderno: cerchio, punto di contatto a terra, freccia in alto.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Se la classe ha capito la slide precedente, questo esercizio si risolve in trenta secondi. È la verifica.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Collegamento con la normativa: la pendenza massima delle rampe negli edifici pubblici è dell'8% (D.M. 14 giugno 1989, n. 236, art. 8.1.11). Anticipa l'esercizio D2.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Testo corretto rispetto alla versione precedente: il vantaggio non nasce dalla superficie, ma dal rapporto fra la circonferenza percorsa e il passo.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Esercizio che unisce tecnologia, matematica e cittadinanza. Se possibile, misurare davvero il gradino d'ingresso della scuola e verificare se la rampa esistente è a norma.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Esercizio di potenziamento: unisce macchine semplici e geometria del cerchio.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Attività di gruppo, 10 minuti. Prima far elencare alla classe gli attrezzi presenti in aula e in laboratorio (forbici, cucitrice, temperamatite, maniglia, tapparella), poi passare alla figura.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di ripasso. Lasciarla proiettata mentre la classe fotografa o copia.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La frase in fondo è quella da portarsi via: se resta una sola cosa di tutta l'unità, dev'essere questa.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Valutabile su osservazione, uso del linguaggio tecnico e correttezza della classificazione. Assegnarlo alla fine della lezione 4 e correggerlo all'inizio della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L'ultima attività si può fare anche solo con metro e calcolatrice, senza laboratorio.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54033E3C-D67D-47D6-B9A4-E189A51B2D70}" type="datetime1">
              <a:rPr lang="it-IT" smtClean="0"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r>
              <a:rPr lang="it-IT"/>
              <a:t>A.s. 2022-23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1C1F229B-EDB7-4B9B-B5A5-8BFFB03B0A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024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F7F5-D01D-4ED1-98CE-A08F0BDC1188}" type="datetime1">
              <a:rPr lang="it-IT" smtClean="0"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A.s. 2022-23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229B-EDB7-4B9B-B5A5-8BFFB03B0A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68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D33B6-6C4B-4BBF-9FD6-5380B3AC0F0A}" type="datetime1">
              <a:rPr lang="it-IT" smtClean="0"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A.s. 2022-23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229B-EDB7-4B9B-B5A5-8BFFB03B0A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671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5ACD-12BA-47BE-B3E2-6EDC6184F7C4}" type="datetime1">
              <a:rPr lang="it-IT" smtClean="0"/>
              <a:t>08/09/2026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A.s. 2022-23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229B-EDB7-4B9B-B5A5-8BFFB03B0A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739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72607-7EE1-4C61-8A32-939E05455109}" type="datetime1">
              <a:rPr lang="it-IT" smtClean="0"/>
              <a:t>08/09/2026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A.s. 2022-23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229B-EDB7-4B9B-B5A5-8BFFB03B0A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177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BD07E-FA0D-4AB6-B209-5A0C7702138C}" type="datetime1">
              <a:rPr lang="it-IT" smtClean="0"/>
              <a:t>08/09/2026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A.s. 2022-23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229B-EDB7-4B9B-B5A5-8BFFB03B0A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677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5EF81-A883-4529-858E-D0D7305DE727}" type="datetime1">
              <a:rPr lang="it-IT" smtClean="0"/>
              <a:t>08/09/2026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A.s. 2022-23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229B-EDB7-4B9B-B5A5-8BFFB03B0A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237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C5F5B-A520-454D-A9BE-202B0D04D580}" type="datetime1">
              <a:rPr lang="it-IT" smtClean="0"/>
              <a:t>08/09/2026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A.s. 2022-23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229B-EDB7-4B9B-B5A5-8BFFB03B0A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904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FBCB6-CB2D-46A7-9235-26A12D3D0BC0}" type="datetime1">
              <a:rPr lang="it-IT" smtClean="0"/>
              <a:t>08/09/2026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A.s. 2022-23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229B-EDB7-4B9B-B5A5-8BFFB03B0A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79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6D2A0-BA98-454E-A5F8-DA52F2E00933}" type="datetime1">
              <a:rPr lang="it-IT" smtClean="0"/>
              <a:t>08/09/2026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A.s. 2022-23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229B-EDB7-4B9B-B5A5-8BFFB03B0A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401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5BCF2-2F32-4DB4-A9CA-A58D7E7A8687}" type="datetime1">
              <a:rPr lang="it-IT" smtClean="0"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A.s. 2022-23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229B-EDB7-4B9B-B5A5-8BFFB03B0A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911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92904-09EC-42FB-8020-46915E715495}" type="datetime1">
              <a:rPr lang="it-IT" smtClean="0"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A.s. 2022-23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229B-EDB7-4B9B-B5A5-8BFFB03B0A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526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F0912-51F0-42DC-AA62-6758C59F89C4}" type="datetime1">
              <a:rPr lang="it-IT" smtClean="0"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A.s. 2022-23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229B-EDB7-4B9B-B5A5-8BFFB03B0A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686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E306-4C33-4FA1-87E7-9C78F50F4E7F}" type="datetime1">
              <a:rPr lang="it-IT" smtClean="0"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A.s. 2022-23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229B-EDB7-4B9B-B5A5-8BFFB03B0A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960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FFE54-85B3-4C6F-A781-0D7D88F51826}" type="datetime1">
              <a:rPr lang="it-IT" smtClean="0"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A.s. 2022-23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229B-EDB7-4B9B-B5A5-8BFFB03B0A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767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B0B0E-BBE5-4258-813D-88DD43FE4035}" type="datetime1">
              <a:rPr lang="it-IT" smtClean="0"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A.s. 2022-23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229B-EDB7-4B9B-B5A5-8BFFB03B0A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595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75314-9089-4C6C-9320-DB3D25A1EAF8}" type="datetime1">
              <a:rPr lang="it-IT" smtClean="0"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A.s. 2022-23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229B-EDB7-4B9B-B5A5-8BFFB03B0A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414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 scelta multip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>
          <a:xfrm>
            <a:off x="685800" y="228600"/>
            <a:ext cx="7696200" cy="1371600"/>
          </a:xfrm>
        </p:spPr>
        <p:txBody>
          <a:bodyPr vert="horz"/>
          <a:lstStyle>
            <a:lvl1pPr algn="l" eaLnBrk="1" latinLnBrk="0" hangingPunct="1">
              <a:defRPr kumimoji="0" lang="it-IT" i="1" baseline="0"/>
            </a:lvl1pPr>
            <a:extLst/>
          </a:lstStyle>
          <a:p>
            <a:r>
              <a:rPr kumimoji="0" lang="it-IT"/>
              <a:t>Fare clic per inserire una domanda</a:t>
            </a:r>
          </a:p>
        </p:txBody>
      </p:sp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it-IT"/>
            </a:lvl1pPr>
            <a:extLst/>
          </a:lstStyle>
          <a:p>
            <a:fld id="{8EDEA1E2-B459-45C7-A766-DDBD0334BB3B}" type="datetime1">
              <a:rPr lang="it-IT" smtClean="0"/>
              <a:t>08/09/2026</a:t>
            </a:fld>
            <a:endParaRPr kumimoji="0" lang="it-IT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/>
          <a:p>
            <a:r>
              <a:rPr kumimoji="0" lang="it-IT"/>
              <a:t>A.s. 2022-23</a:t>
            </a:r>
          </a:p>
        </p:txBody>
      </p:sp>
      <p:sp>
        <p:nvSpPr>
          <p:cNvPr id="9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/>
          <a:p>
            <a:fld id="{C75B88FA-3392-4D65-A457-DB2A9953195B}" type="slidenum">
              <a:rPr/>
              <a:pPr/>
              <a:t>‹N›</a:t>
            </a:fld>
            <a:endParaRPr kumimoji="0" lang="it-IT"/>
          </a:p>
        </p:txBody>
      </p:sp>
      <p:sp>
        <p:nvSpPr>
          <p:cNvPr id="10" name="Rectangle 10"/>
          <p:cNvSpPr txBox="1"/>
          <p:nvPr userDrawn="1"/>
        </p:nvSpPr>
        <p:spPr>
          <a:xfrm>
            <a:off x="457200" y="20574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kumimoji="0" lang="it-IT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A.</a:t>
            </a:r>
          </a:p>
        </p:txBody>
      </p:sp>
      <p:sp>
        <p:nvSpPr>
          <p:cNvPr id="15" name="Rectangle 13"/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48006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it-IT" i="0" baseline="0"/>
            </a:lvl1pPr>
            <a:extLst/>
          </a:lstStyle>
          <a:p>
            <a:pPr lvl="0"/>
            <a:r>
              <a:rPr kumimoji="0" lang="it-IT"/>
              <a:t>Fare clic per inserire una risposta errata</a:t>
            </a:r>
          </a:p>
        </p:txBody>
      </p:sp>
      <p:sp>
        <p:nvSpPr>
          <p:cNvPr id="16" name="Rectangle 13"/>
          <p:cNvSpPr>
            <a:spLocks noGrp="1"/>
          </p:cNvSpPr>
          <p:nvPr>
            <p:ph type="body" sz="quarter" idx="18" hasCustomPrompt="1"/>
          </p:nvPr>
        </p:nvSpPr>
        <p:spPr>
          <a:xfrm>
            <a:off x="1143000" y="41148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it-IT" i="0" baseline="0"/>
            </a:lvl1pPr>
            <a:extLst/>
          </a:lstStyle>
          <a:p>
            <a:pPr lvl="0"/>
            <a:r>
              <a:rPr kumimoji="0" lang="it-IT"/>
              <a:t>Fare clic per inserire una risposta errata</a:t>
            </a:r>
          </a:p>
        </p:txBody>
      </p:sp>
      <p:sp>
        <p:nvSpPr>
          <p:cNvPr id="17" name="Rectangle 13"/>
          <p:cNvSpPr>
            <a:spLocks noGrp="1"/>
          </p:cNvSpPr>
          <p:nvPr>
            <p:ph type="body" sz="quarter" idx="19" hasCustomPrompt="1"/>
          </p:nvPr>
        </p:nvSpPr>
        <p:spPr>
          <a:xfrm>
            <a:off x="1143000" y="34290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it-IT" i="0" baseline="0"/>
            </a:lvl1pPr>
            <a:extLst/>
          </a:lstStyle>
          <a:p>
            <a:pPr lvl="0"/>
            <a:r>
              <a:rPr kumimoji="0" lang="it-IT"/>
              <a:t>Fare clic per inserire una risposta errata</a:t>
            </a:r>
          </a:p>
        </p:txBody>
      </p:sp>
      <p:sp>
        <p:nvSpPr>
          <p:cNvPr id="18" name="Rectangle 13"/>
          <p:cNvSpPr>
            <a:spLocks noGrp="1"/>
          </p:cNvSpPr>
          <p:nvPr>
            <p:ph type="body" sz="quarter" idx="20" hasCustomPrompt="1"/>
          </p:nvPr>
        </p:nvSpPr>
        <p:spPr>
          <a:xfrm>
            <a:off x="1143000" y="27432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it-IT" i="0" baseline="0"/>
            </a:lvl1pPr>
            <a:extLst/>
          </a:lstStyle>
          <a:p>
            <a:pPr lvl="0"/>
            <a:r>
              <a:rPr kumimoji="0" lang="it-IT"/>
              <a:t>Fare clic per inserire una risposta errata</a:t>
            </a:r>
          </a:p>
        </p:txBody>
      </p:sp>
      <p:sp>
        <p:nvSpPr>
          <p:cNvPr id="19" name="Rectangle 13"/>
          <p:cNvSpPr>
            <a:spLocks noGrp="1"/>
          </p:cNvSpPr>
          <p:nvPr>
            <p:ph type="body" sz="quarter" idx="21" hasCustomPrompt="1"/>
          </p:nvPr>
        </p:nvSpPr>
        <p:spPr>
          <a:xfrm>
            <a:off x="1143000" y="20574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it-IT" i="0" baseline="0"/>
            </a:lvl1pPr>
            <a:extLst/>
          </a:lstStyle>
          <a:p>
            <a:pPr lvl="0"/>
            <a:r>
              <a:rPr kumimoji="0" lang="it-IT"/>
              <a:t>Fare clic per inserire una risposta corretta (quindi cambiare la disposizione delle scelte)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57200" y="2707957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kumimoji="0" lang="it-IT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B.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57200" y="34290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kumimoji="0" lang="it-IT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C.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457200" y="41148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kumimoji="0" lang="it-IT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D.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57200" y="48006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kumimoji="0" lang="it-IT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E.</a:t>
            </a:r>
          </a:p>
        </p:txBody>
      </p:sp>
    </p:spTree>
    <p:extLst>
      <p:ext uri="{BB962C8B-B14F-4D97-AF65-F5344CB8AC3E}">
        <p14:creationId xmlns:p14="http://schemas.microsoft.com/office/powerpoint/2010/main" val="143613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5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6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7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xit" presetSubtype="0" fill="hold" nodeType="click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8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ADAF0BD-E7BC-4C67-9180-B23B49EC1D34}" type="datetime1">
              <a:rPr lang="it-IT" smtClean="0"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it-IT"/>
              <a:t>A.s. 2022-23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C1F229B-EDB7-4B9B-B5A5-8BFFB03B0A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91183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2148840"/>
            <a:ext cx="10058400" cy="128016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400" b="1" i="0">
                <a:solidFill>
                  <a:srgbClr val="FFFFFF"/>
                </a:solidFill>
                <a:latin typeface="Calibri"/>
              </a:rPr>
              <a:t>Le macchine semplici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5840" y="3611880"/>
            <a:ext cx="2011680" cy="50292"/>
          </a:xfrm>
          <a:prstGeom prst="rect">
            <a:avLst/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05840" y="3858768"/>
            <a:ext cx="100584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0" i="0">
                <a:solidFill>
                  <a:srgbClr val="C7CCE8"/>
                </a:solidFill>
                <a:latin typeface="Calibri"/>
              </a:rPr>
              <a:t>Meccanica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9AA2C8"/>
                </a:solidFill>
                <a:latin typeface="Calibri"/>
              </a:rPr>
              <a:t>Tecnologia · classi terze · a.s. 2026-27 · prof. S. Cortesi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2331720"/>
            <a:ext cx="10058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PARTE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2761488"/>
            <a:ext cx="100584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FFFFFF"/>
                </a:solidFill>
                <a:latin typeface="Calibri"/>
              </a:rPr>
              <a:t>Forze, lavoro, macchine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3886200"/>
            <a:ext cx="960120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C7CCE8"/>
                </a:solidFill>
                <a:latin typeface="Calibri"/>
              </a:rPr>
              <a:t>Che cos'è una macchina, che cos'è una forza, come si calcola il lavoro.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8612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D24D"/>
                </a:solidFill>
                <a:latin typeface="Calibri"/>
              </a:rPr>
              <a:t>PARTE 1 — OBIETTIVI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Cosa dobbiamo imparare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53312"/>
            <a:ext cx="1118612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Che cos'è una macchina.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Che cos'è una forza e che cosa fa.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Quali sono i tre vantaggi principali dell'impiego delle macchine.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Come si calcola il lavoro compiuto da una forza.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Come si sistemano i dati di un problema: multipli, sottomultipli e notazione scientifica.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Che cos'è una macchina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307592"/>
            <a:ext cx="11186129" cy="4837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«Una macchina è un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dispositivo che aiuta l'uomo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nelle sue attività fisiche o mentali.»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Una macchina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esercita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o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modifica una forza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per compiere un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lavoro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27104" y="3392424"/>
            <a:ext cx="4937760" cy="1228344"/>
          </a:xfrm>
          <a:prstGeom prst="roundRect">
            <a:avLst>
              <a:gd name="adj" fmla="val 22000"/>
            </a:avLst>
          </a:prstGeom>
          <a:solidFill>
            <a:srgbClr val="FFF4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01C54"/>
                </a:solidFill>
                <a:latin typeface="Calibri"/>
              </a:rPr>
              <a:t>esercitare una forza  =  spingere  o  tirare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58512"/>
            <a:ext cx="11186129" cy="12862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La forza è una grandezza fisica e si misura in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newton (N)</a:t>
            </a:r>
            <a:r>
              <a:rPr sz="2800" b="0" i="0">
                <a:solidFill>
                  <a:srgbClr val="C7CCE8"/>
                </a:solidFill>
                <a:latin typeface="Calibri"/>
              </a:rPr>
              <a:t>   — si pronuncia niùton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I tre vantaggi delle macchine   1 /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6720840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D24D"/>
                </a:solidFill>
                <a:latin typeface="Calibri"/>
              </a:rPr>
              <a:t>MENO TEMPO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Una macchina ci permette di svolgere un'azione più velocemente.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8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In bicicletta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cinque chilometri si percorrono in un quarto d'ora; a piedi ne serve una.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Il trapano avvitatore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monta una mensola in mezzo minuto, il cacciavite a mano in cinque.</a:t>
            </a:r>
          </a:p>
        </p:txBody>
      </p:sp>
      <p:pic>
        <p:nvPicPr>
          <p:cNvPr id="4" name="Picture 3" descr="s04_10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1609343"/>
            <a:ext cx="4187952" cy="41879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I tre vantaggi delle macchine   2 /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6720840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D24D"/>
                </a:solidFill>
                <a:latin typeface="Calibri"/>
              </a:rPr>
              <a:t>MENO SFORZO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Con la macchina giusta si compie lo stesso lavoro con meno sforzo, o si compiono lavori altrimenti impossibili.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8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Il cavatappi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: a mani nude il tappo non esce.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L'impastatrice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: venti minuti di lavoro fisico diventano il gesto di premere un tasto.</a:t>
            </a:r>
          </a:p>
        </p:txBody>
      </p:sp>
      <p:pic>
        <p:nvPicPr>
          <p:cNvPr id="4" name="Picture 3" descr="s05_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0375" y="1536192"/>
            <a:ext cx="4023360" cy="4023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I tre vantaggi delle macchine   3 /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6720840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D24D"/>
                </a:solidFill>
                <a:latin typeface="Calibri"/>
              </a:rPr>
              <a:t>MAGGIORE QUALITÀ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 lavoro eseguito con l'aiuto di una macchina è più preciso e ripetibile.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8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La macchina da cucire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fa mille punti identici al minuto: a mano nessuno ne fa due uguali.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La sega circolare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taglia dritto perché la guida impedisce alla lama di deviare.</a:t>
            </a:r>
          </a:p>
        </p:txBody>
      </p:sp>
      <p:pic>
        <p:nvPicPr>
          <p:cNvPr id="4" name="Picture 3" descr="s06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1609343"/>
            <a:ext cx="4187952" cy="41879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La 2ª legge di Newton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307592"/>
            <a:ext cx="11186129" cy="4837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La forza è il prodotto della massa per l'accelerazione.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27104" y="1989328"/>
            <a:ext cx="4937760" cy="733044"/>
          </a:xfrm>
          <a:prstGeom prst="roundRect">
            <a:avLst>
              <a:gd name="adj" fmla="val 22000"/>
            </a:avLst>
          </a:prstGeom>
          <a:solidFill>
            <a:srgbClr val="FFF4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01C54"/>
                </a:solidFill>
                <a:latin typeface="Calibri"/>
              </a:rPr>
              <a:t>F = m · 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960116"/>
            <a:ext cx="11186129" cy="31846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F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forza, in newton (N)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m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massa, in chilogrammi (kg)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accelerazione, in metri al secondo quadrato (m/s²)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7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A parità di forza, più massa significa meno accelerazione: spingere un carrello pieno costa più fatica che spingerlo vuoto.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La forza-peso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307592"/>
            <a:ext cx="11186129" cy="4837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Per i corpi soggetti alla sola forza di gravità la legge si scrive così: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27104" y="2423159"/>
            <a:ext cx="4937760" cy="733044"/>
          </a:xfrm>
          <a:prstGeom prst="roundRect">
            <a:avLst>
              <a:gd name="adj" fmla="val 22000"/>
            </a:avLst>
          </a:prstGeom>
          <a:solidFill>
            <a:srgbClr val="FFF4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01C54"/>
                </a:solidFill>
                <a:latin typeface="Calibri"/>
              </a:rPr>
              <a:t>P = m · 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393947"/>
            <a:ext cx="11186129" cy="27508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P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forza-peso, in newton (N)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m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massa, in chilogrammi (kg)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g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accelerazione di gravità: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9,8 m/s²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sulla Terra a livello del mare  (da imparare)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Massa e peso non sono la stessa cosa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6720840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D24D"/>
                </a:solidFill>
                <a:latin typeface="Calibri"/>
              </a:rPr>
              <a:t>LA MASSA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È la quantità di materia di cui un corpo è fatto. Si misura in kg e non cambia mai, in nessun luogo dell'universo.</a:t>
            </a:r>
          </a:p>
          <a:p>
            <a:pPr algn="l">
              <a:spcBef>
                <a:spcPts val="100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D24D"/>
                </a:solidFill>
                <a:latin typeface="Calibri"/>
              </a:rPr>
              <a:t>IL PESO (forza-peso)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È la forza con cui quella massa è attratta verso il centro della Terra. Si misura in N e cambia da pianeta a pianeta.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06640" y="1564677"/>
            <a:ext cx="4370832" cy="3088565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s09_10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1656117"/>
            <a:ext cx="4187952" cy="29056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Prima di calcolare: sistemare i dati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11186129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D24D"/>
                </a:solidFill>
                <a:latin typeface="Calibri"/>
              </a:rPr>
              <a:t>Il primo passo non è la formula: è la conversione.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965960"/>
          <a:ext cx="11183112" cy="308356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3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08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Calibri"/>
                        </a:rPr>
                        <a:t>Grandezza</a:t>
                      </a:r>
                    </a:p>
                  </a:txBody>
                  <a:tcPr marT="18288" marB="18288" anchor="ctr">
                    <a:solidFill>
                      <a:srgbClr val="2433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Calibri"/>
                        </a:rPr>
                        <a:t>Unità del S.I.</a:t>
                      </a:r>
                    </a:p>
                  </a:txBody>
                  <a:tcPr marT="18288" marB="18288" anchor="ctr">
                    <a:solidFill>
                      <a:srgbClr val="2433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Calibri"/>
                        </a:rPr>
                        <a:t>Esempio di conversione</a:t>
                      </a:r>
                    </a:p>
                  </a:txBody>
                  <a:tcPr marT="18288" marB="18288" anchor="ctr">
                    <a:solidFill>
                      <a:srgbClr val="2433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Massa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chilogrammo (kg)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5,0 × 10³ g = 5,0 kg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Lunghezza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metro (m)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1,2 × 10³ mm = 1,2 m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Forza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newton (N)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1,2 × 10⁴ N = 12 kN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Lavoro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joule (J)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4,7 × 10⁴ J = 47 kJ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La notazione scientifica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11186129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 numero scritto come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a × 10ⁿ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con  a  compreso fra 1 e 10.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5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2 940 J  =  </a:t>
            </a:r>
            <a:r>
              <a:rPr sz="2800" b="1" i="0">
                <a:solidFill>
                  <a:srgbClr val="FFFFFF"/>
                </a:solidFill>
                <a:latin typeface="Calibri"/>
              </a:rPr>
              <a:t>2,94 × 10³ J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0,0056 m  =  </a:t>
            </a:r>
            <a:r>
              <a:rPr sz="2800" b="1" i="0">
                <a:solidFill>
                  <a:srgbClr val="FFFFFF"/>
                </a:solidFill>
                <a:latin typeface="Calibri"/>
              </a:rPr>
              <a:t>5,6 × 10⁻³ m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132 300 J  =  </a:t>
            </a:r>
            <a:r>
              <a:rPr sz="2800" b="1" i="0">
                <a:solidFill>
                  <a:srgbClr val="FFFFFF"/>
                </a:solidFill>
                <a:latin typeface="Calibri"/>
              </a:rPr>
              <a:t>1,323 × 10⁵ J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L'esponente dice di quante posizioni si sposta la virgola: a destra se è positivo, a sinistra se è negativo.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A1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6720840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Calcola la tua massa e il tuo peso su: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7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Mercurio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g = 3,7 m/s²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Venere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g = 8,8 m/s²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Luna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g = 1,6 m/s²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Giove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g = 2,48 × 10¹ m/s²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7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Risultati in newton e in kilonewton.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1517640"/>
            <a:ext cx="4370832" cy="310135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09_10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1609080"/>
            <a:ext cx="4187952" cy="2918479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5002784"/>
            <a:ext cx="11186129" cy="1141983"/>
          </a:xfrm>
          <a:prstGeom prst="roundRect">
            <a:avLst>
              <a:gd name="adj" fmla="val 3000"/>
            </a:avLst>
          </a:prstGeom>
          <a:solidFill>
            <a:srgbClr val="2C3C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" y="5139944"/>
            <a:ext cx="10783793" cy="9042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Suggerimento:  </a:t>
            </a:r>
            <a:r>
              <a:rPr sz="2800" b="0" i="1">
                <a:solidFill>
                  <a:srgbClr val="C7CCE8"/>
                </a:solidFill>
                <a:latin typeface="Calibri"/>
              </a:rPr>
              <a:t>La massa non compare nella lista: è la stessa dappertutto.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A1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La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massa non cambia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.  Il peso sì:  </a:t>
            </a:r>
            <a:r>
              <a:rPr sz="2800" b="1" i="0">
                <a:solidFill>
                  <a:srgbClr val="FFFFFF"/>
                </a:solidFill>
                <a:latin typeface="Calibri"/>
              </a:rPr>
              <a:t>P = m · g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Con 50 kg:  Mercurio 185 N · Venere 440 N · Luna 80 N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Giove:  50 × 24,8 = 1 240 N = 1,24 kN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3486912"/>
            <a:ext cx="7863840" cy="12283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Su Giove pesi circa 2,5 volte che sulla Terra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806696"/>
            <a:ext cx="7863840" cy="14295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Su Giove il peso è massimo, sulla Luna minimo: ma sei sempre la stessa persona, con la stessa massa.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A2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71600"/>
            <a:ext cx="10088849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Calcola il peso di una cassa di arance di massa 1,2 × 10¹ kg.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b.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Il peso di un'auto è 10,78 kN. Calcola la massa dell'auto.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c.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Un carrello ha massa 0,45 q. Qual è la sua forza-peso, in newton?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5002784"/>
            <a:ext cx="11186129" cy="1141983"/>
          </a:xfrm>
          <a:prstGeom prst="roundRect">
            <a:avLst>
              <a:gd name="adj" fmla="val 3000"/>
            </a:avLst>
          </a:prstGeom>
          <a:solidFill>
            <a:srgbClr val="2C3C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04088" y="5139944"/>
            <a:ext cx="10783793" cy="9042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Suggerimento:  </a:t>
            </a:r>
            <a:r>
              <a:rPr sz="2800" b="0" i="1">
                <a:solidFill>
                  <a:srgbClr val="C7CCE8"/>
                </a:solidFill>
                <a:latin typeface="Calibri"/>
              </a:rPr>
              <a:t>Attenzione al punto b: si parte dal peso e si torna alla massa. La formula va girata.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A2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1,2 × 10¹ kg = 12 kg      P = 12 × 9,8 = 117,6 N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b.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10,78 kN = 1,078 × 10⁴ N = 10 780 N      m = 10 780 : 9,8 = 1 100 kg = 1,1 t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c.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0,45 q = 45 kg      P = 45 × 9,8 = 441 N = 4,41 × 10² 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5411724"/>
            <a:ext cx="7863840" cy="7330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a) 117,6 N     b) 1 100 kg     c) 441 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A3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71600"/>
            <a:ext cx="10088849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 oggetto che sulla Terra pesa 68 N viene portato su un pianeta sconosciuto, dove il suo peso aumenta di 12 N.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Calcola la massa dell'oggetto.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b.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Calcola l'accelerazione di gravità di quel pianeta.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5002784"/>
            <a:ext cx="11186129" cy="1141983"/>
          </a:xfrm>
          <a:prstGeom prst="roundRect">
            <a:avLst>
              <a:gd name="adj" fmla="val 3000"/>
            </a:avLst>
          </a:prstGeom>
          <a:solidFill>
            <a:srgbClr val="2C3C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04088" y="5139944"/>
            <a:ext cx="10783793" cy="9042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Suggerimento:  </a:t>
            </a:r>
            <a:r>
              <a:rPr sz="2800" b="0" i="1">
                <a:solidFill>
                  <a:srgbClr val="C7CCE8"/>
                </a:solidFill>
                <a:latin typeface="Calibri"/>
              </a:rPr>
              <a:t>Uno dei due dati serve a una sola delle due domande. Quale?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A3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m = 68 : 9,8 =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6,9 kg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—  non dipende dal pianeta.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I 12 N in più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non servono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qui: sono lì apposta.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b.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68 + 12 = 80 N   →   g = 80 : 6,9 =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11,6 m/s²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3920744"/>
            <a:ext cx="7863840" cy="12283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a) m = 6,9 kg  ovunque     b) g ≈ 11,6 m/s²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5240528"/>
            <a:ext cx="7863840" cy="995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Morale: prima di calcolare, chiediti se quel dato serve davvero.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Il lavoro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307592"/>
            <a:ext cx="11186129" cy="4837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Il lavoro è una grandezza fisica e si misura in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joule (J)</a:t>
            </a:r>
            <a:r>
              <a:rPr sz="2800" b="0" i="0">
                <a:solidFill>
                  <a:srgbClr val="C7CCE8"/>
                </a:solidFill>
                <a:latin typeface="Calibri"/>
              </a:rPr>
              <a:t>   — si pronuncia giàul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Si calcola moltiplicando la forza applicata per lo spostamento: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75344" y="2958591"/>
            <a:ext cx="4937760" cy="713232"/>
          </a:xfrm>
          <a:prstGeom prst="roundRect">
            <a:avLst>
              <a:gd name="adj" fmla="val 22000"/>
            </a:avLst>
          </a:prstGeom>
          <a:solidFill>
            <a:srgbClr val="FFF4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L = F · 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78864" y="2958591"/>
            <a:ext cx="4937760" cy="713232"/>
          </a:xfrm>
          <a:prstGeom prst="roundRect">
            <a:avLst>
              <a:gd name="adj" fmla="val 22000"/>
            </a:avLst>
          </a:prstGeom>
          <a:solidFill>
            <a:srgbClr val="FFF4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L = m · a · 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909567"/>
            <a:ext cx="11186129" cy="2235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Per i corpi in movimento verticale la forza è il peso, quindi:  </a:t>
            </a:r>
            <a:r>
              <a:rPr sz="2800" b="1" i="0">
                <a:solidFill>
                  <a:srgbClr val="FFFFFF"/>
                </a:solidFill>
                <a:latin typeface="Calibri"/>
              </a:rPr>
              <a:t>L = P · S = m · g · 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Esempio svolto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6720840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Sollevare un secchio d'acqua di massa 3 000 g da un pozzo profondo 5 m.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8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Sistemo i dati: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3 000 g = 3 kg     S = 5 m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Scelgo la formula: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L = m · g · S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Calcolo: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L = 3 × 9,8 × 5 = </a:t>
            </a:r>
            <a:r>
              <a:rPr sz="2800" b="1" i="0">
                <a:solidFill>
                  <a:srgbClr val="FFFFFF"/>
                </a:solidFill>
                <a:latin typeface="Calibri"/>
              </a:rPr>
              <a:t>147 J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10875" y="1170431"/>
            <a:ext cx="2762360" cy="5065776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s13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315" y="1261872"/>
            <a:ext cx="2579480" cy="4882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Esempio svolto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6720840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Sollevare un secchio d'acqua di massa 50 hg da un pozzo profondo 0,003 km.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8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Sistemo i dati: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50 hg = 5 kg     0,003 km = 3 m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Calcolo: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L = 5 × 9,8 × 3 = </a:t>
            </a:r>
            <a:r>
              <a:rPr sz="2800" b="1" i="0">
                <a:solidFill>
                  <a:srgbClr val="FFFFFF"/>
                </a:solidFill>
                <a:latin typeface="Calibri"/>
              </a:rPr>
              <a:t>147 J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A6E06A"/>
                </a:solidFill>
                <a:latin typeface="Calibri"/>
              </a:rPr>
              <a:t>Stessa situazione, stesso risultato.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Cambiavano solo le unità di partenza.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10875" y="1170431"/>
            <a:ext cx="2762360" cy="5065776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s13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315" y="1261872"/>
            <a:ext cx="2579480" cy="4882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A4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6720840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Gastone e Pierino si arrampicano su una pertica alta 5,0 × 10² cm.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8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Gastone ha una massa di 60 kg.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Pierino pesa 294 N.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Calcola il lavoro svolto da ciascuno dei due.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384177" y="1170431"/>
            <a:ext cx="2415757" cy="3795775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15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617" y="1261872"/>
            <a:ext cx="2232877" cy="361289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5002784"/>
            <a:ext cx="11186129" cy="1141983"/>
          </a:xfrm>
          <a:prstGeom prst="roundRect">
            <a:avLst>
              <a:gd name="adj" fmla="val 3000"/>
            </a:avLst>
          </a:prstGeom>
          <a:solidFill>
            <a:srgbClr val="2C3C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" y="5139944"/>
            <a:ext cx="10783793" cy="9042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Suggerimento:  </a:t>
            </a:r>
            <a:r>
              <a:rPr sz="2800" b="0" i="1">
                <a:solidFill>
                  <a:srgbClr val="C7CCE8"/>
                </a:solidFill>
                <a:latin typeface="Calibri"/>
              </a:rPr>
              <a:t>Di Gastone conosci la massa, di Pierino il peso. Uno dei due ha già il dato pronto.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A4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5,0 × 10² cm = 5 m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Gastone: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P = 60 × 9,8 = 588 N     L = 588 × 5 = 2 940 J = 2,94 × 10³ J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Pierino: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il peso è già dato     L = 294 × 5 = 1 470 J = 1,47 × 10³ J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4416044"/>
            <a:ext cx="7863840" cy="7330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Gastone 2 940 J   ·   Pierino 1 470 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5240528"/>
            <a:ext cx="7863840" cy="995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Gastone compie il doppio del lavoro perché pesa il doppio: la pertica è la stessa.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A5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6720840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 ascensore di massa 0,9 t sale di 0,015 km.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Calcola il lavoro di sollevamento svolto dal motore. Esprimi il risultato in joule e in kilojoule.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16215" y="1170431"/>
            <a:ext cx="3151680" cy="5065776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16_10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655" y="1261872"/>
            <a:ext cx="2968800" cy="48828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A5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Sistemo i dati: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0,9 t = 9,0 × 10² kg = 900 kg      0,015 km = 15 m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Calcolo: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L = 900 × 9,8 × 15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L = 132 300 J = 1,323 × 10⁵ J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5411724"/>
            <a:ext cx="7863840" cy="7330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L = 132 300 J = 132,3 kJ ≈ 0,13 MJ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A6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71600"/>
            <a:ext cx="10088849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Una gru di cantiere solleva un carico di 1,5 × 10³ kg fino a un'altezza di 2,5 × 10¹ m.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Calcola il lavoro compiuto, in kJ.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b.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Se lo stesso carico salisse al doppio dell'altezza, il lavoro raddoppierebbe? Perché?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5002784"/>
            <a:ext cx="11186129" cy="1141983"/>
          </a:xfrm>
          <a:prstGeom prst="roundRect">
            <a:avLst>
              <a:gd name="adj" fmla="val 3000"/>
            </a:avLst>
          </a:prstGeom>
          <a:solidFill>
            <a:srgbClr val="2C3C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04088" y="5139944"/>
            <a:ext cx="10783793" cy="9042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Suggerimento:  </a:t>
            </a:r>
            <a:r>
              <a:rPr sz="2800" b="0" i="1">
                <a:solidFill>
                  <a:srgbClr val="C7CCE8"/>
                </a:solidFill>
                <a:latin typeface="Calibri"/>
              </a:rPr>
              <a:t>Nella formula L = m · g · S, che cosa succede al risultato se raddoppi 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A6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L = 1 500 × 9,8 × 25 = 367 500 J = 3,675 × 10⁵ J =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367,5 kJ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b.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Sì. Nella formula lo spostamento compare una sola volta e moltiplica: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      raddoppiando S raddoppia L.   1 500 × 9,8 × 50 = 735 kJ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4916424"/>
            <a:ext cx="7863840" cy="12283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a) 367,5 kJ     b) sì, il lavoro raddoppia: 735 kJ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2331720"/>
            <a:ext cx="10058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PARTE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2761488"/>
            <a:ext cx="100584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FFFFFF"/>
                </a:solidFill>
                <a:latin typeface="Calibri"/>
              </a:rPr>
              <a:t>Le macchine semplici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3886200"/>
            <a:ext cx="960120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C7CCE8"/>
                </a:solidFill>
                <a:latin typeface="Calibri"/>
              </a:rPr>
              <a:t>La leva, la carrucola, il piano inclinato e tutto quello che se ne ricava.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8612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D24D"/>
                </a:solidFill>
                <a:latin typeface="Calibri"/>
              </a:rPr>
              <a:t>PARTE 2 — OBIETTIVI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Cosa dobbiamo imparare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53312"/>
            <a:ext cx="1118612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Conoscere la classificazione delle macchine semplici.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Saper individuare gli elementi di una macchina semplice in oggetti di uso comune.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Saper definire i termini FULCRO, BRACCIO, POTENZA e RESISTENZA.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Saper riconoscere il genere e il vantaggio di una leva.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Saper risolvere problemi su leve, carrucole e piani inclinati.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Macchina semplice, macchina composta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11186129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Una macchina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trasforma energia in lavoro utile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: è la stessa definizione della prima lezione, detta in termini di energia.</a:t>
            </a:r>
          </a:p>
          <a:p>
            <a:pPr algn="l">
              <a:spcBef>
                <a:spcPts val="100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D24D"/>
                </a:solidFill>
                <a:latin typeface="Calibri"/>
              </a:rPr>
              <a:t>MACCHINA SEMPLICE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 dispositivo elementare: la leva, il piano inclinato e ciò che ne deriva.</a:t>
            </a:r>
          </a:p>
          <a:p>
            <a:pPr algn="l">
              <a:spcBef>
                <a:spcPts val="100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D24D"/>
                </a:solidFill>
                <a:latin typeface="Calibri"/>
              </a:rPr>
              <a:t>MACCHINA COMPOSTA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Più macchine semplici che lavorano insieme: la bicicletta, la gru, il trapano.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8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A6E06A"/>
                </a:solidFill>
                <a:latin typeface="Calibri"/>
              </a:rPr>
              <a:t>Ogni macchina è fatta di pochi dispositivi elementari.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Le macchine semplici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732322" y="1170431"/>
            <a:ext cx="8727325" cy="450392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s18_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762" y="1261872"/>
            <a:ext cx="8544445" cy="4321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5674359"/>
            <a:ext cx="11186129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Tutto si riconduce a due famiglie: la leva e il piano inclinato.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La bicicletta è piena di macchine semplici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6720840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Pedale e pedivella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: una leva.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Freno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: leva sul manubrio + pinza sul cerchio. Due leve in serie.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Corona e pignone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: cambiare rapporto = scegliere fra forza e velocità.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Viti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ovunque, e il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cuneo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del cavalletto.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Perché in salita si scala il rapporto?</a:t>
            </a:r>
          </a:p>
        </p:txBody>
      </p:sp>
      <p:pic>
        <p:nvPicPr>
          <p:cNvPr id="4" name="Picture 3" descr="s04_10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1609343"/>
            <a:ext cx="4187952" cy="41879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La leva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6720840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Un'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asta rigida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che gira attorno a un punto fisso: il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FULCRO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Due forze: la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POTENZA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(la facciamo noi) e la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RESISTENZA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(va vinta).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Il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BRACCIO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è la distanza fra il fulcro e la forza:  Bp  e  Br.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06640" y="2446770"/>
            <a:ext cx="4370832" cy="251309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s19_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2538210"/>
            <a:ext cx="4187952" cy="23302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1° principio dell'equilibrio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6720840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Due corpi di ugual peso sono in equilibrio quando la loro distanza dal fulcro è uguale.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Se i pesi sono diversi, a distanze uguali l'equilibrio non c'è: scende il più pesante.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È l'esperienza dell'altalena: il più leggero deve spostarsi indietro.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06640" y="2674825"/>
            <a:ext cx="4370832" cy="20569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s21_20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2766265"/>
            <a:ext cx="4187952" cy="18741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2° principio dell'equilibrio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307592"/>
            <a:ext cx="6720840" cy="4837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La leva è in equilibrio quando il prodotto di ciascuna forza per il proprio braccio è uguale: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394459" y="2856992"/>
            <a:ext cx="4937760" cy="733044"/>
          </a:xfrm>
          <a:prstGeom prst="roundRect">
            <a:avLst>
              <a:gd name="adj" fmla="val 22000"/>
            </a:avLst>
          </a:prstGeom>
          <a:solidFill>
            <a:srgbClr val="FFF4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01C54"/>
                </a:solidFill>
                <a:latin typeface="Calibri"/>
              </a:rPr>
              <a:t>P · Bp  =  R · Br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827780"/>
            <a:ext cx="6720840" cy="23169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ovvero, come proporzione:  </a:t>
            </a:r>
            <a:r>
              <a:rPr sz="2800" b="1" i="0">
                <a:solidFill>
                  <a:srgbClr val="FFFFFF"/>
                </a:solidFill>
                <a:latin typeface="Calibri"/>
              </a:rPr>
              <a:t>P : R  =  Br : Bp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5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Risolve quasi tutti i problemi sulle leve.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06640" y="2565886"/>
            <a:ext cx="4370832" cy="2274867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s20_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2657326"/>
            <a:ext cx="4187952" cy="20919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I tre generi di leva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444752"/>
            <a:ext cx="5074920" cy="14142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LEVA DI 1° GENERE — interfissa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C7CCE8"/>
                </a:solidFill>
                <a:latin typeface="Calibri"/>
              </a:rPr>
              <a:t>Il fulcro sta in mezzo.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897880" y="2170176"/>
            <a:ext cx="5760720" cy="146304"/>
          </a:xfrm>
          <a:prstGeom prst="roundRect">
            <a:avLst>
              <a:gd name="adj" fmla="val 50000"/>
            </a:avLst>
          </a:prstGeom>
          <a:solidFill>
            <a:srgbClr val="E7EA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Isosceles Triangle 4"/>
          <p:cNvSpPr/>
          <p:nvPr/>
        </p:nvSpPr>
        <p:spPr>
          <a:xfrm>
            <a:off x="8558784" y="2316480"/>
            <a:ext cx="438912" cy="347472"/>
          </a:xfrm>
          <a:prstGeom prst="triangle">
            <a:avLst/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79408" y="2252472"/>
            <a:ext cx="457200" cy="4754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46B298"/>
                </a:solidFill>
                <a:latin typeface="Calibri"/>
              </a:rPr>
              <a:t>F</a:t>
            </a:r>
          </a:p>
        </p:txBody>
      </p:sp>
      <p:sp>
        <p:nvSpPr>
          <p:cNvPr id="7" name="Down Arrow 6"/>
          <p:cNvSpPr/>
          <p:nvPr/>
        </p:nvSpPr>
        <p:spPr>
          <a:xfrm>
            <a:off x="6452006" y="1621536"/>
            <a:ext cx="274320" cy="530352"/>
          </a:xfrm>
          <a:prstGeom prst="downArrow">
            <a:avLst/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790334" y="1648968"/>
            <a:ext cx="457200" cy="4754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P</a:t>
            </a:r>
          </a:p>
        </p:txBody>
      </p:sp>
      <p:sp>
        <p:nvSpPr>
          <p:cNvPr id="9" name="Down Arrow 8"/>
          <p:cNvSpPr/>
          <p:nvPr/>
        </p:nvSpPr>
        <p:spPr>
          <a:xfrm>
            <a:off x="10830153" y="1621536"/>
            <a:ext cx="274320" cy="530352"/>
          </a:xfrm>
          <a:prstGeom prst="downArrow">
            <a:avLst/>
          </a:prstGeom>
          <a:solidFill>
            <a:srgbClr val="6FB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308945" y="1648968"/>
            <a:ext cx="457200" cy="4754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6FB6FF"/>
                </a:solidFill>
                <a:latin typeface="Calibri"/>
              </a:rPr>
              <a:t>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3041904"/>
            <a:ext cx="5074920" cy="14142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LEVA DI 2° GENERE — interresistente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C7CCE8"/>
                </a:solidFill>
                <a:latin typeface="Calibri"/>
              </a:rPr>
              <a:t>La resistenza sta in mezzo.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97880" y="3767328"/>
            <a:ext cx="5760720" cy="146304"/>
          </a:xfrm>
          <a:prstGeom prst="roundRect">
            <a:avLst>
              <a:gd name="adj" fmla="val 50000"/>
            </a:avLst>
          </a:prstGeom>
          <a:solidFill>
            <a:srgbClr val="E7EA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Isosceles Triangle 12"/>
          <p:cNvSpPr/>
          <p:nvPr/>
        </p:nvSpPr>
        <p:spPr>
          <a:xfrm>
            <a:off x="6139281" y="3913632"/>
            <a:ext cx="438912" cy="347472"/>
          </a:xfrm>
          <a:prstGeom prst="triangle">
            <a:avLst/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59905" y="3849624"/>
            <a:ext cx="457200" cy="4754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46B298"/>
                </a:solidFill>
                <a:latin typeface="Calibri"/>
              </a:rPr>
              <a:t>F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11060582" y="3218688"/>
            <a:ext cx="274320" cy="530352"/>
          </a:xfrm>
          <a:prstGeom prst="downArrow">
            <a:avLst/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539374" y="3246120"/>
            <a:ext cx="457200" cy="4754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P</a:t>
            </a:r>
          </a:p>
        </p:txBody>
      </p:sp>
      <p:sp>
        <p:nvSpPr>
          <p:cNvPr id="17" name="Down Arrow 16"/>
          <p:cNvSpPr/>
          <p:nvPr/>
        </p:nvSpPr>
        <p:spPr>
          <a:xfrm>
            <a:off x="8641080" y="3218688"/>
            <a:ext cx="274320" cy="530352"/>
          </a:xfrm>
          <a:prstGeom prst="downArrow">
            <a:avLst/>
          </a:prstGeom>
          <a:solidFill>
            <a:srgbClr val="6FB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979408" y="3246120"/>
            <a:ext cx="457200" cy="4754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6FB6FF"/>
                </a:solidFill>
                <a:latin typeface="Calibri"/>
              </a:rPr>
              <a:t>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4639056"/>
            <a:ext cx="5074920" cy="14142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LEVA DI 3° GENERE — interpotente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C7CCE8"/>
                </a:solidFill>
                <a:latin typeface="Calibri"/>
              </a:rPr>
              <a:t>La potenza sta in mezzo.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897880" y="5364480"/>
            <a:ext cx="5760720" cy="146304"/>
          </a:xfrm>
          <a:prstGeom prst="roundRect">
            <a:avLst>
              <a:gd name="adj" fmla="val 50000"/>
            </a:avLst>
          </a:prstGeom>
          <a:solidFill>
            <a:srgbClr val="E7EA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Isosceles Triangle 20"/>
          <p:cNvSpPr/>
          <p:nvPr/>
        </p:nvSpPr>
        <p:spPr>
          <a:xfrm>
            <a:off x="6139281" y="5510784"/>
            <a:ext cx="438912" cy="347472"/>
          </a:xfrm>
          <a:prstGeom prst="triangle">
            <a:avLst/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59905" y="5446776"/>
            <a:ext cx="457200" cy="4754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46B298"/>
                </a:solidFill>
                <a:latin typeface="Calibri"/>
              </a:rPr>
              <a:t>F</a:t>
            </a:r>
          </a:p>
        </p:txBody>
      </p:sp>
      <p:sp>
        <p:nvSpPr>
          <p:cNvPr id="23" name="Down Arrow 22"/>
          <p:cNvSpPr/>
          <p:nvPr/>
        </p:nvSpPr>
        <p:spPr>
          <a:xfrm>
            <a:off x="8525865" y="4815840"/>
            <a:ext cx="274320" cy="530352"/>
          </a:xfrm>
          <a:prstGeom prst="downArrow">
            <a:avLst/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864193" y="4843272"/>
            <a:ext cx="457200" cy="4754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P</a:t>
            </a:r>
          </a:p>
        </p:txBody>
      </p:sp>
      <p:sp>
        <p:nvSpPr>
          <p:cNvPr id="25" name="Down Arrow 24"/>
          <p:cNvSpPr/>
          <p:nvPr/>
        </p:nvSpPr>
        <p:spPr>
          <a:xfrm>
            <a:off x="11060582" y="4815840"/>
            <a:ext cx="274320" cy="530352"/>
          </a:xfrm>
          <a:prstGeom prst="downArrow">
            <a:avLst/>
          </a:prstGeom>
          <a:solidFill>
            <a:srgbClr val="6FB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539374" y="4843272"/>
            <a:ext cx="457200" cy="4754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6FB6FF"/>
                </a:solidFill>
                <a:latin typeface="Calibri"/>
              </a:rPr>
              <a:t>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Il vantaggio di una leva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307592"/>
            <a:ext cx="11186129" cy="4837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Il vantaggio V dice di quante volte la leva moltiplica la forza che applichiamo.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75344" y="2423159"/>
            <a:ext cx="4937760" cy="713232"/>
          </a:xfrm>
          <a:prstGeom prst="roundRect">
            <a:avLst>
              <a:gd name="adj" fmla="val 22000"/>
            </a:avLst>
          </a:prstGeom>
          <a:solidFill>
            <a:srgbClr val="FFF4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V = R / 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78864" y="2423159"/>
            <a:ext cx="4937760" cy="713232"/>
          </a:xfrm>
          <a:prstGeom prst="roundRect">
            <a:avLst>
              <a:gd name="adj" fmla="val 22000"/>
            </a:avLst>
          </a:prstGeom>
          <a:solidFill>
            <a:srgbClr val="FFF4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V = Bp / Br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374135"/>
            <a:ext cx="11186129" cy="27706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A6E06A"/>
                </a:solidFill>
                <a:latin typeface="Calibri"/>
              </a:rPr>
              <a:t>V &gt; 1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VANTAGGIOSA:  serve meno forza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8EE0FF"/>
                </a:solidFill>
                <a:latin typeface="Calibri"/>
              </a:rPr>
              <a:t>V = 1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INDIFFERENTE:  cambia solo la direzione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8A7A"/>
                </a:solidFill>
                <a:latin typeface="Calibri"/>
              </a:rPr>
              <a:t>V &lt; 1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SVANTAGGIOSA:  più forza, più velocità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5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V è un numero puro: non ha unità di misura.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Genere e vantaggio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11186129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Il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genere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dipende da dove sta il fulcro; il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vantaggio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dalla lunghezza dei bracci.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38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2148840"/>
          <a:ext cx="11183111" cy="246684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206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764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Calibri"/>
                        </a:rPr>
                        <a:t>Genere</a:t>
                      </a:r>
                    </a:p>
                  </a:txBody>
                  <a:tcPr marT="18288" marB="18288" anchor="ctr">
                    <a:solidFill>
                      <a:srgbClr val="2433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Calibri"/>
                        </a:rPr>
                        <a:t>In mezzo sta</a:t>
                      </a:r>
                    </a:p>
                  </a:txBody>
                  <a:tcPr marT="18288" marB="18288" anchor="ctr">
                    <a:solidFill>
                      <a:srgbClr val="2433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Calibri"/>
                        </a:rPr>
                        <a:t>Vantaggio</a:t>
                      </a:r>
                    </a:p>
                  </a:txBody>
                  <a:tcPr marT="18288" marB="18288" anchor="ctr">
                    <a:solidFill>
                      <a:srgbClr val="2433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1° — interfissa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il fulcro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dipende dai bracci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2° — interresistente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la resistenza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sempre vantaggiosa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3° — interpotente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la potenza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sempre svantaggiosa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" y="4871720"/>
            <a:ext cx="11183112" cy="12730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Nella leva di 1° genere tutto dipende da dove metti il fulcro.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Esempi di leva di 1° genere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81548" y="1170431"/>
            <a:ext cx="5228872" cy="450392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s25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988" y="1261872"/>
            <a:ext cx="5045992" cy="4321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5674359"/>
            <a:ext cx="11186129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Il fulcro sta in mezzo: stadera, forbici, tenaglie.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Esempi di leva di 2° genere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453279" y="1170431"/>
            <a:ext cx="3285409" cy="4070096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s26_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719" y="1261872"/>
            <a:ext cx="3102529" cy="38872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5240528"/>
            <a:ext cx="11186129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La resistenza sta in mezzo: apribottiglie, carriola, schiaccianoci. Sempre vantaggiose.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Esempi di leva di 3° genere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670209" y="1170431"/>
            <a:ext cx="2851550" cy="4070096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s27_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649" y="1261872"/>
            <a:ext cx="2668670" cy="38872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5240528"/>
            <a:ext cx="11186129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La potenza sta in mezzo: badile, pinze da ghiaccio. Sempre svantaggiose.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Il corpo umano è pieno di leve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6720840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Avambraccio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— 3° genere.  Bp = 4 cm,  Br = 32 cm:  V = 0,125.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Cranio sul collo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— 1° genere.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Piede sulle punte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— 2° genere, vantaggiosa.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Mandibola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— 3° genere: la noce si spacca coi molari.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A6E06A"/>
                </a:solidFill>
                <a:latin typeface="Calibri"/>
              </a:rPr>
              <a:t>Se il braccio è così svantaggioso, perché l'evoluzione l'ha scelto?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06640" y="2463383"/>
            <a:ext cx="4370832" cy="2479873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s21_205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2554823"/>
            <a:ext cx="4187952" cy="22969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B1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71600"/>
            <a:ext cx="10088849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Una leva di 1° genere ha il braccio della potenza lungo 1,2 × 10³ mm e quello della resistenza 3,0 × 10² mm.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La resistenza da vincere è 4,0 × 10² N.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Calcola il vantaggio della leva e la potenza necessaria.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5002784"/>
            <a:ext cx="11186129" cy="1141983"/>
          </a:xfrm>
          <a:prstGeom prst="roundRect">
            <a:avLst>
              <a:gd name="adj" fmla="val 3000"/>
            </a:avLst>
          </a:prstGeom>
          <a:solidFill>
            <a:srgbClr val="2C3C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04088" y="5139944"/>
            <a:ext cx="10783793" cy="9042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Suggerimento:  </a:t>
            </a:r>
            <a:r>
              <a:rPr sz="2800" b="0" i="1">
                <a:solidFill>
                  <a:srgbClr val="C7CCE8"/>
                </a:solidFill>
                <a:latin typeface="Calibri"/>
              </a:rPr>
              <a:t>Prima converti i due bracci nella stessa unità. Poi V = Bp / Br.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B1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Sistemo i dati: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Bp = 1,2 × 10³ mm = 1 200 mm = 1,2 m     Br = 3,0 × 10² mm = 300 mm = 0,3 m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Vantaggio: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V = Bp : Br = 1,2 : 0,3 = 4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Potenza: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V = R : P   →   P = R : V = 400 : 4 = 100 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3486912"/>
            <a:ext cx="7863840" cy="12283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V = 4  (vantaggiosa)     P = 100 N = 1,0 × 10² 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806696"/>
            <a:ext cx="7863840" cy="14295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Bastava anche lasciare i bracci in millimetri: il vantaggio è un rapporto, le unità si semplificano.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B2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6720840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Edoardo riesce a esercitare una forza sufficiente a sollevare una massa di 2,0 × 10¹ kg.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8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Dispone della carriola in figura. Vuole sapere qual è il carico massimo che potrà sollevare con questa macchina.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1860306"/>
            <a:ext cx="4370832" cy="2416027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28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1951746"/>
            <a:ext cx="4187952" cy="2233147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5002784"/>
            <a:ext cx="11186129" cy="1141983"/>
          </a:xfrm>
          <a:prstGeom prst="roundRect">
            <a:avLst>
              <a:gd name="adj" fmla="val 3000"/>
            </a:avLst>
          </a:prstGeom>
          <a:solidFill>
            <a:srgbClr val="2C3C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" y="5139944"/>
            <a:ext cx="10783793" cy="9042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Suggerimento:  </a:t>
            </a:r>
            <a:r>
              <a:rPr sz="2800" b="0" i="1">
                <a:solidFill>
                  <a:srgbClr val="C7CCE8"/>
                </a:solidFill>
                <a:latin typeface="Calibri"/>
              </a:rPr>
              <a:t>Le quote della carriola sono nella figura. Di che genere è questa leva?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45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B2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La carriola è una leva di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2° genere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: la ruota è il fulcro, il carico sta in mezzo.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Vantaggio: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V = Bp : Br = 90 : 30 = 3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Carico: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R = P × V = 20 × 3 = 60 kg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In newton:  60 × 9,8 = 588 N = 5,88 × 10² 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3982212"/>
            <a:ext cx="7863840" cy="7330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R = 60 kg  =  588 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806696"/>
            <a:ext cx="7863840" cy="14295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Tre volte il carico, con la stessa forza. Ma deve percorrere lo stesso tratto tre volte più lentamente?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B3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6720840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Pablo deve afferrare un oggetto fragile.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7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L'oggetto sopporta al massimo 0,5 N.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Pablo non fa meno di 2 N.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Con la pinza in figura ce la fa senza romperlo?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2264305"/>
            <a:ext cx="4370832" cy="20418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29_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2355745"/>
            <a:ext cx="4187952" cy="18589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5436615"/>
            <a:ext cx="11186129" cy="708151"/>
          </a:xfrm>
          <a:prstGeom prst="roundRect">
            <a:avLst>
              <a:gd name="adj" fmla="val 3000"/>
            </a:avLst>
          </a:prstGeom>
          <a:solidFill>
            <a:srgbClr val="2C3C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" y="5573776"/>
            <a:ext cx="10783793" cy="4704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Suggerimento:  </a:t>
            </a:r>
            <a:r>
              <a:rPr sz="2800" b="0" i="1">
                <a:solidFill>
                  <a:srgbClr val="C7CCE8"/>
                </a:solidFill>
                <a:latin typeface="Calibri"/>
              </a:rPr>
              <a:t>Qui la leva conviene che sia svantaggiosa. Perché?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47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B3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La pinza è una leva di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3° genere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: la potenza sta in mezzo.  Bp = 4 cm, Br = 20 cm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Vantaggio: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V = Bp : Br = 4 : 20 = 0,2   (svantaggiosa)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Forza sull'oggetto: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R = P × V = 2 × 0,2 = 0,4 N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0,4 N è minore di 0,5 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4416044"/>
            <a:ext cx="7863840" cy="7330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R = 0,4 N  &lt;  0,5 N:  l'oggetto regge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5240528"/>
            <a:ext cx="7863840" cy="995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Una leva svantaggiosa non è una leva sbagliata: qui serve proprio a smorzare la forza.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48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B4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6720840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Uno schiaccianoci ha  Bp = 1,8 dm  e  Br = 3,0 × 10¹ mm.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8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Per rompere il guscio servono 3,0 × 10² N.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8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Che forza fa la mano? Di che genere è la leva?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1855107"/>
            <a:ext cx="4370832" cy="2426425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21_20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1946547"/>
            <a:ext cx="4187952" cy="224354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5002784"/>
            <a:ext cx="11186129" cy="1141983"/>
          </a:xfrm>
          <a:prstGeom prst="roundRect">
            <a:avLst>
              <a:gd name="adj" fmla="val 3000"/>
            </a:avLst>
          </a:prstGeom>
          <a:solidFill>
            <a:srgbClr val="2C3C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" y="5139944"/>
            <a:ext cx="10783793" cy="9042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Suggerimento:  </a:t>
            </a:r>
            <a:r>
              <a:rPr sz="2800" b="0" i="1">
                <a:solidFill>
                  <a:srgbClr val="C7CCE8"/>
                </a:solidFill>
                <a:latin typeface="Calibri"/>
              </a:rPr>
              <a:t>Un decimetro sono 10 cm; un millimetro è un decimo di cm.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49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B4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Sistemo i dati: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Bp = 1,8 dm = 18 cm     Br = 3,0 × 10¹ mm = 30 mm = 3 cm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Vantaggio: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V = 18 : 3 = 6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Potenza: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P = R : V = 300 : 6 = 50 N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È una leva di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2° genere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(interresistente): la noce sta in mezzo. Sempre vantaggiosa.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5411724"/>
            <a:ext cx="7863840" cy="7330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V = 6     P = 50 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50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B5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6720840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Il bicipite si attacca all'avambraccio a 4,0 × 10¹ mm dal gomito. La mano è a 3,2 × 10² mm dal gomito.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Reggi in mano un oggetto che pesa 2,0 × 10¹ N.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Che forza deve esercitare il bicipite?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2463383"/>
            <a:ext cx="4370832" cy="2479873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21_205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2554823"/>
            <a:ext cx="4187952" cy="22969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51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B5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Sistemo i dati: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Bp = 40 mm = 4 cm     Br = 320 mm = 32 cm     R = 20 N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Vantaggio: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V = 4 : 32 = 0,125   (fortemente svantaggiosa)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Potenza: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P = R : V = 20 : 0,125 = 160 N = 1,6 × 10² 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3920744"/>
            <a:ext cx="7863840" cy="12283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P = 160 N: otto volte il peso che hai in mano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5240528"/>
            <a:ext cx="7863840" cy="995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In cambio si guadagna velocità: 2 cm di accorciamento del muscolo spostano la mano di 16 cm.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52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B6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6720840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Un'asta rigida è appoggiata su un fulcro. A sinistra, a 8,0 × 10² mm dal fulcro, è appesa una massa di 30 kg.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A che distanza dal fulcro va appesa, dall'altra parte, una massa di 4,0 × 10¹ kg perché l'asta resti in equilibrio?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2037208"/>
            <a:ext cx="4370832" cy="2062223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20_g10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2128648"/>
            <a:ext cx="4187952" cy="1879343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5002784"/>
            <a:ext cx="11186129" cy="1141983"/>
          </a:xfrm>
          <a:prstGeom prst="roundRect">
            <a:avLst>
              <a:gd name="adj" fmla="val 3000"/>
            </a:avLst>
          </a:prstGeom>
          <a:solidFill>
            <a:srgbClr val="2C3C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" y="5139944"/>
            <a:ext cx="10783793" cy="9042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Suggerimento:  </a:t>
            </a:r>
            <a:r>
              <a:rPr sz="2800" b="0" i="1">
                <a:solidFill>
                  <a:srgbClr val="C7CCE8"/>
                </a:solidFill>
                <a:latin typeface="Calibri"/>
              </a:rPr>
              <a:t>Usa il 2° principio: P · Bp = R · Br. Le masse vanno bene, purché siano nella stessa unità.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53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B6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Sistemo i dati: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8,0 × 10² mm = 80 cm     4,0 × 10¹ kg = 40 kg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2° principio: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30 × 80 = 40 × x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2 400 = 40 × x     →     x = 2 400 : 40 = 60 cm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4416044"/>
            <a:ext cx="7863840" cy="7330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x = 60 cm dal fulcro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5240528"/>
            <a:ext cx="7863840" cy="995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Più è pesante, più deve stare vicino al fulcro: è l'altalena.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54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B7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6720840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Il tagliabulloni ha due leve in serie.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7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Il vantaggio della prima leva? E della seconda?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b.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Il vantaggio totale?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c.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Con Br = 3 cm, che Bp servirebbe a una pinza semplice?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2455" y="1170431"/>
            <a:ext cx="2279201" cy="422960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43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895" y="1261872"/>
            <a:ext cx="2096321" cy="404672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5436615"/>
            <a:ext cx="11186129" cy="708151"/>
          </a:xfrm>
          <a:prstGeom prst="roundRect">
            <a:avLst>
              <a:gd name="adj" fmla="val 3000"/>
            </a:avLst>
          </a:prstGeom>
          <a:solidFill>
            <a:srgbClr val="2C3C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" y="5573776"/>
            <a:ext cx="10783793" cy="4704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Suggerimento:  </a:t>
            </a:r>
            <a:r>
              <a:rPr sz="2800" b="0" i="1">
                <a:solidFill>
                  <a:srgbClr val="C7CCE8"/>
                </a:solidFill>
                <a:latin typeface="Calibri"/>
              </a:rPr>
              <a:t>In serie i vantaggi si moltiplicano, non si sommano.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55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B7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1ª leva (manici):  V₁ = 26 : 3 ≈ 8,7      2ª leva (lame):  V₂ = 5 : 3 ≈ 1,7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b.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In serie i vantaggi si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moltiplicano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:  V = V₁ × V₂ ≈ 8,7 × 1,7 ≈ 15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c.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Con una pinza semplice servirebbe  Bp = V × Br = 15 × 3 = 45 cm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4416044"/>
            <a:ext cx="7863840" cy="7330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V ≈ 15     Bp = 45 cm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5240528"/>
            <a:ext cx="7863840" cy="995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Per questo il tagliabulloni ha due stadi: una pinza da mezzo metro sarebbe ingestibile.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56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La carrucola fissa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6720840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Una ruota scanalata che gira attorno a un perno fissato a un sostegno.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È una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leva di 1° genere indifferente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: il fulcro è il centro, i due bracci sono uguali (sono due raggi).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A6E06A"/>
                </a:solidFill>
                <a:latin typeface="Calibri"/>
              </a:rPr>
              <a:t>Non fa risparmiare forza: cambia la direzione dello sforzo.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Tirare verso il basso è più comodo, perché ci si può appendere.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06640" y="2043588"/>
            <a:ext cx="4370832" cy="3319463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s30_51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2135028"/>
            <a:ext cx="4187952" cy="31365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57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Carrucola mobile, composta, paranco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6720840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Carrucola mobile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: leva di 2° genere, </a:t>
            </a:r>
            <a:r>
              <a:rPr sz="2800" b="1" i="0">
                <a:solidFill>
                  <a:srgbClr val="A6E06A"/>
                </a:solidFill>
                <a:latin typeface="Calibri"/>
              </a:rPr>
              <a:t>sempre vantaggiosa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. Dimezza la forza: V = 2.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Carrucola composta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: una fissa più una mobile. Dimezza la forza e ne cambia la direzione.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Paranco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: più carrucole affiancate. La forza si divide per il numero di funi:  </a:t>
            </a:r>
            <a:r>
              <a:rPr sz="2800" b="1" i="0">
                <a:solidFill>
                  <a:srgbClr val="FFFFFF"/>
                </a:solidFill>
                <a:latin typeface="Calibri"/>
              </a:rPr>
              <a:t>P = R : 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878796" y="1170431"/>
            <a:ext cx="3426518" cy="5065776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s31_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0236" y="1261872"/>
            <a:ext cx="3243638" cy="4882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58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439579"/>
            <a:ext cx="11186129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it-IT" sz="3200" b="1" i="0" dirty="0">
                <a:solidFill>
                  <a:srgbClr val="FFFFFF"/>
                </a:solidFill>
                <a:latin typeface="Calibri"/>
              </a:rPr>
              <a:t>LA LEGGE D'ORO DELLA MECCANICA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11186128" cy="22365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 dirty="0" err="1">
                <a:solidFill>
                  <a:srgbClr val="FFFFFF"/>
                </a:solidFill>
                <a:latin typeface="Calibri"/>
              </a:rPr>
              <a:t>Stesso</a:t>
            </a:r>
            <a:r>
              <a:rPr sz="2800" b="0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2800" b="0" i="0" dirty="0" err="1">
                <a:solidFill>
                  <a:srgbClr val="FFFFFF"/>
                </a:solidFill>
                <a:latin typeface="Calibri"/>
              </a:rPr>
              <a:t>carico</a:t>
            </a:r>
            <a:r>
              <a:rPr sz="2800" b="0" i="0" dirty="0">
                <a:solidFill>
                  <a:srgbClr val="FFFFFF"/>
                </a:solidFill>
                <a:latin typeface="Calibri"/>
              </a:rPr>
              <a:t>, </a:t>
            </a:r>
            <a:r>
              <a:rPr sz="2800" b="0" i="0" dirty="0" err="1">
                <a:solidFill>
                  <a:srgbClr val="FFFFFF"/>
                </a:solidFill>
                <a:latin typeface="Calibri"/>
              </a:rPr>
              <a:t>stessa</a:t>
            </a:r>
            <a:r>
              <a:rPr sz="2800" b="0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2800" b="0" i="0" dirty="0" err="1">
                <a:solidFill>
                  <a:srgbClr val="FFFFFF"/>
                </a:solidFill>
                <a:latin typeface="Calibri"/>
              </a:rPr>
              <a:t>altezza</a:t>
            </a:r>
            <a:r>
              <a:rPr sz="2800" b="0" i="0" dirty="0">
                <a:solidFill>
                  <a:srgbClr val="FFFFFF"/>
                </a:solidFill>
                <a:latin typeface="Calibri"/>
              </a:rPr>
              <a:t>, quattro </a:t>
            </a:r>
            <a:r>
              <a:rPr sz="2800" b="0" i="0" dirty="0" err="1">
                <a:solidFill>
                  <a:srgbClr val="FFFFFF"/>
                </a:solidFill>
                <a:latin typeface="Calibri"/>
              </a:rPr>
              <a:t>macchine</a:t>
            </a:r>
            <a:r>
              <a:rPr sz="2800" b="0" i="0" dirty="0">
                <a:solidFill>
                  <a:srgbClr val="FFFFFF"/>
                </a:solidFill>
                <a:latin typeface="Calibri"/>
              </a:rPr>
              <a:t> diverse: lo </a:t>
            </a:r>
            <a:r>
              <a:rPr sz="2800" b="0" i="0" dirty="0" err="1">
                <a:solidFill>
                  <a:srgbClr val="FFFFFF"/>
                </a:solidFill>
                <a:latin typeface="Calibri"/>
              </a:rPr>
              <a:t>sforzo</a:t>
            </a:r>
            <a:r>
              <a:rPr sz="2800" b="0" i="0" dirty="0">
                <a:solidFill>
                  <a:srgbClr val="FFFFFF"/>
                </a:solidFill>
                <a:latin typeface="Calibri"/>
              </a:rPr>
              <a:t> cala </a:t>
            </a:r>
            <a:r>
              <a:rPr sz="2800" b="0" i="0" dirty="0" err="1">
                <a:solidFill>
                  <a:srgbClr val="FFFFFF"/>
                </a:solidFill>
                <a:latin typeface="Calibri"/>
              </a:rPr>
              <a:t>ogni</a:t>
            </a:r>
            <a:r>
              <a:rPr sz="2800" b="0" i="0" dirty="0">
                <a:solidFill>
                  <a:srgbClr val="FFFFFF"/>
                </a:solidFill>
                <a:latin typeface="Calibri"/>
              </a:rPr>
              <a:t> volta.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 dirty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 dirty="0">
                <a:solidFill>
                  <a:srgbClr val="A6E06A"/>
                </a:solidFill>
                <a:latin typeface="Calibri"/>
              </a:rPr>
              <a:t>Ma il </a:t>
            </a:r>
            <a:r>
              <a:rPr sz="2800" b="1" i="0" dirty="0" err="1">
                <a:solidFill>
                  <a:srgbClr val="A6E06A"/>
                </a:solidFill>
                <a:latin typeface="Calibri"/>
              </a:rPr>
              <a:t>lavoro</a:t>
            </a:r>
            <a:r>
              <a:rPr sz="2800" b="1" i="0" dirty="0">
                <a:solidFill>
                  <a:srgbClr val="A6E06A"/>
                </a:solidFill>
                <a:latin typeface="Calibri"/>
              </a:rPr>
              <a:t> </a:t>
            </a:r>
            <a:r>
              <a:rPr sz="2800" b="1" i="0" dirty="0" err="1">
                <a:solidFill>
                  <a:srgbClr val="A6E06A"/>
                </a:solidFill>
                <a:latin typeface="Calibri"/>
              </a:rPr>
              <a:t>compiuto</a:t>
            </a:r>
            <a:r>
              <a:rPr sz="2800" b="1" i="0" dirty="0">
                <a:solidFill>
                  <a:srgbClr val="A6E06A"/>
                </a:solidFill>
                <a:latin typeface="Calibri"/>
              </a:rPr>
              <a:t> è sempre lo </a:t>
            </a:r>
            <a:r>
              <a:rPr sz="2800" b="1" i="0" dirty="0" err="1">
                <a:solidFill>
                  <a:srgbClr val="A6E06A"/>
                </a:solidFill>
                <a:latin typeface="Calibri"/>
              </a:rPr>
              <a:t>stesso</a:t>
            </a:r>
            <a:r>
              <a:rPr sz="2800" b="1" i="0" dirty="0">
                <a:solidFill>
                  <a:srgbClr val="A6E06A"/>
                </a:solidFill>
                <a:latin typeface="Calibri"/>
              </a:rPr>
              <a:t>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 dirty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 dirty="0" err="1">
                <a:solidFill>
                  <a:srgbClr val="FFD24D"/>
                </a:solidFill>
                <a:latin typeface="Calibri"/>
              </a:rPr>
              <a:t>Quello</a:t>
            </a:r>
            <a:r>
              <a:rPr sz="2800" b="1" i="0" dirty="0">
                <a:solidFill>
                  <a:srgbClr val="FFD24D"/>
                </a:solidFill>
                <a:latin typeface="Calibri"/>
              </a:rPr>
              <a:t> </a:t>
            </a:r>
            <a:r>
              <a:rPr sz="2800" b="1" i="0" dirty="0" err="1">
                <a:solidFill>
                  <a:srgbClr val="FFD24D"/>
                </a:solidFill>
                <a:latin typeface="Calibri"/>
              </a:rPr>
              <a:t>che</a:t>
            </a:r>
            <a:r>
              <a:rPr sz="2800" b="1" i="0" dirty="0">
                <a:solidFill>
                  <a:srgbClr val="FFD24D"/>
                </a:solidFill>
                <a:latin typeface="Calibri"/>
              </a:rPr>
              <a:t> </a:t>
            </a:r>
            <a:r>
              <a:rPr sz="2800" b="1" i="0" dirty="0" err="1">
                <a:solidFill>
                  <a:srgbClr val="FFD24D"/>
                </a:solidFill>
                <a:latin typeface="Calibri"/>
              </a:rPr>
              <a:t>si</a:t>
            </a:r>
            <a:r>
              <a:rPr sz="2800" b="1" i="0" dirty="0">
                <a:solidFill>
                  <a:srgbClr val="FFD24D"/>
                </a:solidFill>
                <a:latin typeface="Calibri"/>
              </a:rPr>
              <a:t> </a:t>
            </a:r>
            <a:r>
              <a:rPr sz="2800" b="1" i="0" dirty="0" err="1">
                <a:solidFill>
                  <a:srgbClr val="FFD24D"/>
                </a:solidFill>
                <a:latin typeface="Calibri"/>
              </a:rPr>
              <a:t>guadagna</a:t>
            </a:r>
            <a:r>
              <a:rPr sz="2800" b="1" i="0" dirty="0">
                <a:solidFill>
                  <a:srgbClr val="FFD24D"/>
                </a:solidFill>
                <a:latin typeface="Calibri"/>
              </a:rPr>
              <a:t> in forza </a:t>
            </a:r>
            <a:r>
              <a:rPr sz="2800" b="1" i="0" dirty="0" err="1">
                <a:solidFill>
                  <a:srgbClr val="FFD24D"/>
                </a:solidFill>
                <a:latin typeface="Calibri"/>
              </a:rPr>
              <a:t>si</a:t>
            </a:r>
            <a:r>
              <a:rPr sz="2800" b="1" i="0" dirty="0">
                <a:solidFill>
                  <a:srgbClr val="FFD24D"/>
                </a:solidFill>
                <a:latin typeface="Calibri"/>
              </a:rPr>
              <a:t> </a:t>
            </a:r>
            <a:r>
              <a:rPr sz="2800" b="1" i="0" dirty="0" err="1">
                <a:solidFill>
                  <a:srgbClr val="FFD24D"/>
                </a:solidFill>
                <a:latin typeface="Calibri"/>
              </a:rPr>
              <a:t>perde</a:t>
            </a:r>
            <a:r>
              <a:rPr sz="2800" b="1" i="0" dirty="0">
                <a:solidFill>
                  <a:srgbClr val="FFD24D"/>
                </a:solidFill>
                <a:latin typeface="Calibri"/>
              </a:rPr>
              <a:t> in </a:t>
            </a:r>
            <a:r>
              <a:rPr sz="2800" b="1" i="0" dirty="0" err="1">
                <a:solidFill>
                  <a:srgbClr val="FFD24D"/>
                </a:solidFill>
                <a:latin typeface="Calibri"/>
              </a:rPr>
              <a:t>spostamento</a:t>
            </a:r>
            <a:r>
              <a:rPr sz="2800" b="1" i="0" dirty="0">
                <a:solidFill>
                  <a:srgbClr val="FFD24D"/>
                </a:solidFill>
                <a:latin typeface="Calibri"/>
              </a:rPr>
              <a:t>.</a:t>
            </a:r>
          </a:p>
        </p:txBody>
      </p:sp>
      <p:pic>
        <p:nvPicPr>
          <p:cNvPr id="4" name="Picture 3" descr="s33_10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9679" y="3713018"/>
            <a:ext cx="7174868" cy="314498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TextBox 4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59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E nella realtà? Attrito e rendimento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11186129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Finora abbiamo ragionato su macchine ideali. Ma la carrucola cigola, la carriola si pianta, la vite si blocca.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Una parte del lavoro che entra nella macchina viene consumata dall'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attrito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e si trasforma in calore.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Il lavoro che esce è sempre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minore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di quello che entra.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Il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rendimento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è il rapporto fra i due, espresso in percentuale.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Una macchina con rendimento del 90% restituisce 90 J ogni 100 J che le diamo. Il rendimento del 100% non esiste.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60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C1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6720840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 secchio che pesa 2,5 × 10² N viene sollevato con una carrucola fissa.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Quale forza serve?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b.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Se non fa risparmiare forza, perché si usa?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1203178"/>
            <a:ext cx="4370832" cy="5000283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30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1294618"/>
            <a:ext cx="4187952" cy="48174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61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C1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La carrucola fissa è indifferente: V = 1.   P = R = 250 N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b.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Perché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cambia la direzione della forza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      Tirando verso il basso si può usare il proprio peso, invece di sollevare verso l'alto.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5411724"/>
            <a:ext cx="7863840" cy="7330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P = 250 N:  nessun guadagno di forza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62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C2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6720840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Una carrucola mobile solleva 6,0 × 10¹ kg.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8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Quale forza serve?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b.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Per alzare il carico di 1 m, quanta fune tiri?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c.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Calcola il lavoro con e senza carrucola.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1616742"/>
            <a:ext cx="4370832" cy="3336986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31_40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1708182"/>
            <a:ext cx="4187952" cy="315410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5436615"/>
            <a:ext cx="11186129" cy="708151"/>
          </a:xfrm>
          <a:prstGeom prst="roundRect">
            <a:avLst>
              <a:gd name="adj" fmla="val 3000"/>
            </a:avLst>
          </a:prstGeom>
          <a:solidFill>
            <a:srgbClr val="2C3C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" y="5573776"/>
            <a:ext cx="10783793" cy="4704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Suggerimento:  </a:t>
            </a:r>
            <a:r>
              <a:rPr sz="2800" b="0" i="1">
                <a:solidFill>
                  <a:srgbClr val="C7CCE8"/>
                </a:solidFill>
                <a:latin typeface="Calibri"/>
              </a:rPr>
              <a:t>Il punto c verifica la legge d'oro con i numeri.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63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C2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R = 60 × 9,8 = 588 N       P = 588 : 2 = 294 N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b.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Il doppio: 2 m.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c.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Senza carrucola:  588 × 1 = 588 J      Con la carrucola:  294 × 2 = 588 J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3982212"/>
            <a:ext cx="7863840" cy="7330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588 J in entrambi i casi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806696"/>
            <a:ext cx="7863840" cy="14295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La forza si dimezza, lo spostamento raddoppia: il lavoro non cambia. È la legge d'oro, verificata con i numeri.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64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C3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6720840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 paranco a 5 funi solleva un carico di massa 7,5 × 10² kg.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Quale forza deve essere applicata alla fune libera? Esprimi il risultato in newton e in kilonewton.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131954" y="1170431"/>
            <a:ext cx="2920202" cy="422960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32_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3394" y="1261872"/>
            <a:ext cx="2737322" cy="404672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5436615"/>
            <a:ext cx="11186129" cy="708151"/>
          </a:xfrm>
          <a:prstGeom prst="roundRect">
            <a:avLst>
              <a:gd name="adj" fmla="val 3000"/>
            </a:avLst>
          </a:prstGeom>
          <a:solidFill>
            <a:srgbClr val="2C3C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" y="5573776"/>
            <a:ext cx="10783793" cy="4704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Suggerimento:  </a:t>
            </a:r>
            <a:r>
              <a:rPr sz="2800" b="0" i="1">
                <a:solidFill>
                  <a:srgbClr val="C7CCE8"/>
                </a:solidFill>
                <a:latin typeface="Calibri"/>
              </a:rPr>
              <a:t>P = R : n, dove n è il numero di funi.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65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C3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Sistemo i dati: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m = 7,5 × 10² kg = 750 kg      n = 5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Resistenza: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R = 750 × 9,8 = 7 350 N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Potenza: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P = R : n = 7 350 : 5 = 1 470 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5411724"/>
            <a:ext cx="7863840" cy="7330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P = 1 470 N = 1,47 kN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66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C4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6720840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Una gru del porto di Ravenna usa un paranco a 8 funi. Il motore può tirare al massimo 1,2 × 10⁴ N.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Qual è il carico massimo sollevabile, in newton?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b.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A quante tonnellate corrisponde?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565804" y="1170431"/>
            <a:ext cx="2052502" cy="5065776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31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7244" y="1261872"/>
            <a:ext cx="1869622" cy="48828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67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C4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R = P × n = 1,2 × 10⁴ × 8 = 96 000 N = 9,6 × 10⁴ N = 96 kN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b.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m = 96 000 : 9,8 ≈ 9 796 kg ≈ 9,8 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3920744"/>
            <a:ext cx="7863840" cy="12283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R ≈ 96 kN,  cioè poco meno di 10 tonnellate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5240528"/>
            <a:ext cx="7863840" cy="995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Il prezzo: per alzare il carico di 1 m, il motore deve tirare 8 m di fune.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68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Il verricello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6720840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 cilindro orizzontale, detto tamburo, che ruota su un asse fisso e avvolge una fune.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È una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leva di 1° genere vantaggiosa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: il braccio della potenza è la manovella, quello della resistenza è il raggio del tamburo.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Più lunga è la manovella, maggiore è il vantaggio. Si usa per sollevare piccoli carichi.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06640" y="1625142"/>
            <a:ext cx="4370832" cy="415635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s34_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79" y="1716582"/>
            <a:ext cx="4187952" cy="39734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69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L'argano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6720840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Simile al verricello, ma con tamburo verticale e più manovelle, anche molto lunghe.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Anche l'argano è una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leva di 1° genere vantaggiosa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Le manovelle lunghe permettono a più persone (o a più animali) di spingere insieme: è la macchina dei mulini e delle navi a vela.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06640" y="1687228"/>
            <a:ext cx="4370832" cy="4032183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s35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79" y="1778668"/>
            <a:ext cx="4187952" cy="38493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70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La ruota e l'asse nella ruota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307592"/>
            <a:ext cx="11186129" cy="4837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La ruota accoppiata al suo asse è anch'essa una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leva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.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Spingendo sulla sommità di una ruota che appoggia a terra, il fulcro è il punto di contatto con il terreno: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27104" y="2958591"/>
            <a:ext cx="4937760" cy="1228344"/>
          </a:xfrm>
          <a:prstGeom prst="roundRect">
            <a:avLst>
              <a:gd name="adj" fmla="val 22000"/>
            </a:avLst>
          </a:prstGeom>
          <a:solidFill>
            <a:srgbClr val="FFF4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01C54"/>
                </a:solidFill>
                <a:latin typeface="Calibri"/>
              </a:rPr>
              <a:t>Bp = diametro     Br = raggio     →     V =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424680"/>
            <a:ext cx="11186129" cy="1720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Sullo stesso principio funzionano il volante dell'auto, la maniglia della porta, il rubinetto e — come abbiamo visto — il verricello.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71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C5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6720840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Per aiutare i cavalli, il carrettiere spinge la sommità di una ruota del carro con una forza di 8,0 × 10² N.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Qual è la forza generata sul carro?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658299" y="1170431"/>
            <a:ext cx="3867512" cy="3795775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41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739" y="1261872"/>
            <a:ext cx="3684632" cy="361289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5002784"/>
            <a:ext cx="11186129" cy="1141983"/>
          </a:xfrm>
          <a:prstGeom prst="roundRect">
            <a:avLst>
              <a:gd name="adj" fmla="val 3000"/>
            </a:avLst>
          </a:prstGeom>
          <a:solidFill>
            <a:srgbClr val="2C3C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" y="5139944"/>
            <a:ext cx="10783793" cy="9042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Suggerimento:  </a:t>
            </a:r>
            <a:r>
              <a:rPr sz="2800" b="0" i="1">
                <a:solidFill>
                  <a:srgbClr val="C7CCE8"/>
                </a:solidFill>
                <a:latin typeface="Calibri"/>
              </a:rPr>
              <a:t>Dove appoggia la ruota c'è il fulcro. Quanto vale il braccio della potenza rispetto a quello della resistenza?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72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C5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Il fulcro è il punto di contatto della ruota col terreno.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Bp = diametro,  Br = raggio    →    V = 2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Forza sul carro: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R = P × V = 800 × 2 = 1 600 N = 1,6 × 10³ 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5411724"/>
            <a:ext cx="7863840" cy="7330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F = 1 600 N = 1,6 kN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73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Il piano inclinato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6720840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Serve a spostare o sollevare un corpo superando gradualmente un dislivello.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Il vantaggio è il rapporto fra la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lunghezza della rampa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e il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dislivello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da superare: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06640" y="2041397"/>
            <a:ext cx="4370832" cy="332384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s36_30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79" y="2132837"/>
            <a:ext cx="4187952" cy="31409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74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4160520"/>
            <a:ext cx="5486400" cy="733044"/>
          </a:xfrm>
          <a:prstGeom prst="roundRect">
            <a:avLst>
              <a:gd name="adj" fmla="val 22000"/>
            </a:avLst>
          </a:prstGeom>
          <a:solidFill>
            <a:srgbClr val="FFF4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01C54"/>
                </a:solidFill>
                <a:latin typeface="Calibri"/>
              </a:rPr>
              <a:t>V = L / H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Pendenza e vantaggio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6720840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Minore è la pendenza, maggiore è il vantaggio: serve meno forza.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A6E06A"/>
                </a:solidFill>
                <a:latin typeface="Calibri"/>
              </a:rPr>
              <a:t>Ma il percorso si allunga.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È ancora la legge d'oro.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Per questo le strade di montagna fanno i tornanti invece di salire dritte, e le rampe per disabili sono lunghe.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06640" y="2467084"/>
            <a:ext cx="4370832" cy="2472471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s37_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2558524"/>
            <a:ext cx="4187952" cy="22895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75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Il cuneo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6720840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 prisma a sezione triangolare: due piani inclinati uniti alla base.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Una forza applicata sulla testa del cuneo viene amplificata e scaricata sulle facce inclinate.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Serve a spaccare legno o pietra. Un coltello affilato è un cuneo sottile: a parità di forza, la pressione sul materiale è molto maggiore.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06640" y="1658726"/>
            <a:ext cx="4370832" cy="4089186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s38_409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79" y="1750166"/>
            <a:ext cx="4187952" cy="39063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76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La vite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6720840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La filettatura è un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piano inclinato avvolto attorno a un cilindro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A ogni giro completo la vite avanza soltanto di un passo: pochi millimetri.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A6E06A"/>
                </a:solidFill>
                <a:latin typeface="Calibri"/>
              </a:rPr>
              <a:t>Un lungo giro di mano si trasforma in un piccolo avanzamento, con una forza molto maggiore.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8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Più il passo è fine, maggiore è il vantaggio — e più giri servono.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06640" y="2877492"/>
            <a:ext cx="4370832" cy="165165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s39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2968932"/>
            <a:ext cx="4187952" cy="14687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77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D1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6720840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Una rampa lunga 6,25 m supera un dislivello di 5,0 × 10² mm.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Calcola il vantaggio della rampa.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b.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Che forza serve per spingere su un carrello di 8,0 × 10¹ kg? (trascura l'attrito)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1202943"/>
            <a:ext cx="4370832" cy="373075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37_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79" y="1294384"/>
            <a:ext cx="4187952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5002784"/>
            <a:ext cx="11186129" cy="1141983"/>
          </a:xfrm>
          <a:prstGeom prst="roundRect">
            <a:avLst>
              <a:gd name="adj" fmla="val 3000"/>
            </a:avLst>
          </a:prstGeom>
          <a:solidFill>
            <a:srgbClr val="2C3C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" y="5139944"/>
            <a:ext cx="10783793" cy="9042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Suggerimento:  </a:t>
            </a:r>
            <a:r>
              <a:rPr sz="2800" b="0" i="1">
                <a:solidFill>
                  <a:srgbClr val="C7CCE8"/>
                </a:solidFill>
                <a:latin typeface="Calibri"/>
              </a:rPr>
              <a:t>V = L : H, ma prima porta le due lunghezze nella stessa unità.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78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D1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Sistemo i dati: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L = 6,25 m     H = 5,0 × 10² mm = 0,5 m     m = 80 kg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V = 6,25 : 0,5 = 12,5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b.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R = 80 × 9,8 = 784 N       P = 784 : 12,5 = 62,7 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3982212"/>
            <a:ext cx="7863840" cy="7330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V = 12,5     P ≈ 62,7 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806696"/>
            <a:ext cx="7863840" cy="14295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Con la rampa bastano 63 N invece di 784: dodici volte e mezzo meno. Ma di strada se ne fa 6,25 m invece di 0,5.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79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D2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6720840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Progetta la rampa per un gradino alto 1,5 × 10² mm.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7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Il D.M. 236/1989 impone pendenza </a:t>
            </a:r>
            <a:r>
              <a:rPr sz="2800" b="1" i="0">
                <a:solidFill>
                  <a:srgbClr val="FFD24D"/>
                </a:solidFill>
                <a:latin typeface="Calibri"/>
              </a:rPr>
              <a:t>massima 8%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8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Lunghezza minima della rampa?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FFFF"/>
                </a:solidFill>
                <a:latin typeface="Calibri"/>
              </a:rPr>
              <a:t>b.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Quanto vale il vantaggio?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1623313"/>
            <a:ext cx="4370832" cy="332384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36_307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1714753"/>
            <a:ext cx="4187952" cy="314096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5436615"/>
            <a:ext cx="11186129" cy="708151"/>
          </a:xfrm>
          <a:prstGeom prst="roundRect">
            <a:avLst>
              <a:gd name="adj" fmla="val 3000"/>
            </a:avLst>
          </a:prstGeom>
          <a:solidFill>
            <a:srgbClr val="2C3C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" y="5573776"/>
            <a:ext cx="10783793" cy="4704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Suggerimento:  </a:t>
            </a:r>
            <a:r>
              <a:rPr sz="2800" b="0" i="1">
                <a:solidFill>
                  <a:srgbClr val="C7CCE8"/>
                </a:solidFill>
                <a:latin typeface="Calibri"/>
              </a:rPr>
              <a:t>Pendenza 8%: ogni 100 m di rampa si sale di 8 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80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D2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Sistemo i dati: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H = 1,5 × 10² mm = 0,15 m     pendenza = 8% = 0,08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a.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L = H : 0,08 = 0,15 : 0,08 = 1,875 m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FFFF"/>
                </a:solidFill>
                <a:latin typeface="Calibri"/>
              </a:rPr>
              <a:t>b.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 V = L : H = 1,875 : 0,15 = 12,5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3982212"/>
            <a:ext cx="7863840" cy="7330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L = 1,875 m     V = 12,5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806696"/>
            <a:ext cx="7863840" cy="14295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Per 15 cm di gradino servono quasi due metri di rampa: per questo negli edifici pubblici occupano tanto spazio.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81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FD2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D3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Prova 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6720840" cy="4773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Una vite ha passo 2,0 mm. Il manico del cacciavite ha raggio 1,5 × 10¹ mm.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Quante volte, in teoria, viene moltiplicata la forza della mano?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Ricorda: la circonferenza si calcola con  C = 2 · π · r,  con π ≈ 3,14.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2242492"/>
            <a:ext cx="4370832" cy="165165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39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2333932"/>
            <a:ext cx="4187952" cy="146877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5002784"/>
            <a:ext cx="11186129" cy="1141983"/>
          </a:xfrm>
          <a:prstGeom prst="roundRect">
            <a:avLst>
              <a:gd name="adj" fmla="val 3000"/>
            </a:avLst>
          </a:prstGeom>
          <a:solidFill>
            <a:srgbClr val="2C3C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" y="5139944"/>
            <a:ext cx="10783793" cy="9042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Suggerimento:  </a:t>
            </a:r>
            <a:r>
              <a:rPr sz="2800" b="0" i="1">
                <a:solidFill>
                  <a:srgbClr val="C7CCE8"/>
                </a:solidFill>
                <a:latin typeface="Calibri"/>
              </a:rPr>
              <a:t>Confronta la strada che fa la mano in un giro con l'avanzamento della vite in quello stesso giro.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82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365760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46B2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D3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310896"/>
            <a:ext cx="7315200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Soluzione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353312"/>
            <a:ext cx="1008884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Strada della mano in un giro: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C = 2 × 3,14 × 15 = 94,2 mm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Avanzamento della vite in un giro: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2,0 mm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1" i="0">
                <a:solidFill>
                  <a:srgbClr val="FFD24D"/>
                </a:solidFill>
                <a:latin typeface="Calibri"/>
              </a:rPr>
              <a:t>Vantaggio:</a:t>
            </a:r>
            <a:r>
              <a:rPr sz="2800" b="0" i="0">
                <a:solidFill>
                  <a:srgbClr val="FFFFFF"/>
                </a:solidFill>
                <a:latin typeface="Calibri"/>
              </a:rPr>
              <a:t>  V = 94,2 : 2,0 ≈ 47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3920744"/>
            <a:ext cx="7863840" cy="1228344"/>
          </a:xfrm>
          <a:prstGeom prst="roundRect">
            <a:avLst>
              <a:gd name="adj" fmla="val 22000"/>
            </a:avLst>
          </a:prstGeom>
          <a:solidFill>
            <a:srgbClr val="E4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B4A38"/>
                </a:solidFill>
                <a:latin typeface="Calibri"/>
              </a:rPr>
              <a:t>V ≈ 47:  la forza è moltiplicata quasi 50 volte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5240528"/>
            <a:ext cx="7863840" cy="995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Ancora la legge d'oro: 94 mm di mano per 2 mm di vite.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83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Associamo l'oggetto alla macchina semplice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684212" y="1170431"/>
            <a:ext cx="8823543" cy="4070096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s40_51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652" y="1261872"/>
            <a:ext cx="8640663" cy="38872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5240528"/>
            <a:ext cx="11186129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C7CCE8"/>
                </a:solidFill>
                <a:latin typeface="Calibri"/>
              </a:rPr>
              <a:t>Per ciascun oggetto: quale macchina semplice è? Se è una leva, di che genere?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84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8612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D24D"/>
                </a:solidFill>
                <a:latin typeface="Calibri"/>
              </a:rPr>
              <a:t>VERIFICA RAPIDA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66928"/>
            <a:ext cx="1118612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Quanti sono i generi di leva?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11680" y="1965960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2157984" y="2057400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2084831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2642615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157984" y="2734056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0" y="2761487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11680" y="3319272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157984" y="3410712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0" y="3438144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11680" y="3995928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2157984" y="4087368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4114800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11680" y="4672584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2157984" y="4764024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791456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Infiniti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85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8612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D24D"/>
                </a:solidFill>
                <a:latin typeface="Calibri"/>
              </a:rPr>
              <a:t>VERIFICA RAPIDA — RISPOSTA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66928"/>
            <a:ext cx="1118612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Quanti sono i generi di leva?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11680" y="1874519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4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2157984" y="1965960"/>
            <a:ext cx="384048" cy="384048"/>
          </a:xfrm>
          <a:prstGeom prst="ellipse">
            <a:avLst/>
          </a:prstGeom>
          <a:solidFill>
            <a:srgbClr val="3A4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8A93C4"/>
                </a:solidFill>
                <a:latin typeface="Calibri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1993391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8A93C4"/>
                </a:solidFill>
                <a:latin typeface="Calibri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2532887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4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157984" y="2624327"/>
            <a:ext cx="384048" cy="384048"/>
          </a:xfrm>
          <a:prstGeom prst="ellipse">
            <a:avLst/>
          </a:prstGeom>
          <a:solidFill>
            <a:srgbClr val="3A4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8A93C4"/>
                </a:solidFill>
                <a:latin typeface="Calibri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0" y="2651759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8A93C4"/>
                </a:solidFill>
                <a:latin typeface="Calibri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11680" y="3191255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E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157984" y="3282695"/>
            <a:ext cx="384048" cy="384048"/>
          </a:xfrm>
          <a:prstGeom prst="ellipse">
            <a:avLst/>
          </a:prstGeom>
          <a:solidFill>
            <a:srgbClr val="A6E0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0" y="3310127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11680" y="3849623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4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2157984" y="3941063"/>
            <a:ext cx="384048" cy="384048"/>
          </a:xfrm>
          <a:prstGeom prst="ellipse">
            <a:avLst/>
          </a:prstGeom>
          <a:solidFill>
            <a:srgbClr val="3A4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8A93C4"/>
                </a:solidFill>
                <a:latin typeface="Calibri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3968495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8A93C4"/>
                </a:solidFill>
                <a:latin typeface="Calibri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11680" y="4507991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4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2157984" y="4599431"/>
            <a:ext cx="384048" cy="384048"/>
          </a:xfrm>
          <a:prstGeom prst="ellipse">
            <a:avLst/>
          </a:prstGeom>
          <a:solidFill>
            <a:srgbClr val="3A4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8A93C4"/>
                </a:solidFill>
                <a:latin typeface="Calibri"/>
              </a:rPr>
              <a:t>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626863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8A93C4"/>
                </a:solidFill>
                <a:latin typeface="Calibri"/>
              </a:rPr>
              <a:t>Infiniti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11680" y="5312663"/>
            <a:ext cx="81381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Perché:  </a:t>
            </a:r>
            <a:r>
              <a:rPr sz="2800" b="0" i="0">
                <a:solidFill>
                  <a:srgbClr val="C7CCE8"/>
                </a:solidFill>
                <a:latin typeface="Calibri"/>
              </a:rPr>
              <a:t>Tre, secondo la posizione del fulcro: interfissa, interresistente, interpotente.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86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8612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D24D"/>
                </a:solidFill>
                <a:latin typeface="Calibri"/>
              </a:rPr>
              <a:t>VERIFICA RAPIDA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66928"/>
            <a:ext cx="1118612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Una leva interpotente di quale genere è?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11680" y="1965960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2157984" y="2057400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2084831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1°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2642615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157984" y="2734056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0" y="2761487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2°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11680" y="3319272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157984" y="3410712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0" y="3438144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3°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11680" y="3995928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2157984" y="4087368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4114800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4°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11680" y="4672584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2157984" y="4764024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791456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Neutro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87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8612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D24D"/>
                </a:solidFill>
                <a:latin typeface="Calibri"/>
              </a:rPr>
              <a:t>VERIFICA RAPIDA — RISPOSTA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66928"/>
            <a:ext cx="1118612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Una leva interpotente di quale genere è?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11680" y="1874519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4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2157984" y="1965960"/>
            <a:ext cx="384048" cy="384048"/>
          </a:xfrm>
          <a:prstGeom prst="ellipse">
            <a:avLst/>
          </a:prstGeom>
          <a:solidFill>
            <a:srgbClr val="3A4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8A93C4"/>
                </a:solidFill>
                <a:latin typeface="Calibri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1993391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8A93C4"/>
                </a:solidFill>
                <a:latin typeface="Calibri"/>
              </a:rPr>
              <a:t>1°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2532887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4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157984" y="2624327"/>
            <a:ext cx="384048" cy="384048"/>
          </a:xfrm>
          <a:prstGeom prst="ellipse">
            <a:avLst/>
          </a:prstGeom>
          <a:solidFill>
            <a:srgbClr val="3A4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8A93C4"/>
                </a:solidFill>
                <a:latin typeface="Calibri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0" y="2651759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8A93C4"/>
                </a:solidFill>
                <a:latin typeface="Calibri"/>
              </a:rPr>
              <a:t>2°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11680" y="3191255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E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157984" y="3282695"/>
            <a:ext cx="384048" cy="384048"/>
          </a:xfrm>
          <a:prstGeom prst="ellipse">
            <a:avLst/>
          </a:prstGeom>
          <a:solidFill>
            <a:srgbClr val="A6E0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0" y="3310127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3°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11680" y="3849623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4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2157984" y="3941063"/>
            <a:ext cx="384048" cy="384048"/>
          </a:xfrm>
          <a:prstGeom prst="ellipse">
            <a:avLst/>
          </a:prstGeom>
          <a:solidFill>
            <a:srgbClr val="3A4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8A93C4"/>
                </a:solidFill>
                <a:latin typeface="Calibri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3968495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8A93C4"/>
                </a:solidFill>
                <a:latin typeface="Calibri"/>
              </a:rPr>
              <a:t>4°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11680" y="4507991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4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2157984" y="4599431"/>
            <a:ext cx="384048" cy="384048"/>
          </a:xfrm>
          <a:prstGeom prst="ellipse">
            <a:avLst/>
          </a:prstGeom>
          <a:solidFill>
            <a:srgbClr val="3A4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8A93C4"/>
                </a:solidFill>
                <a:latin typeface="Calibri"/>
              </a:rPr>
              <a:t>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626863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8A93C4"/>
                </a:solidFill>
                <a:latin typeface="Calibri"/>
              </a:rPr>
              <a:t>Neutro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11680" y="5312663"/>
            <a:ext cx="81381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Perché:  </a:t>
            </a:r>
            <a:r>
              <a:rPr sz="2800" b="0" i="0">
                <a:solidFill>
                  <a:srgbClr val="C7CCE8"/>
                </a:solidFill>
                <a:latin typeface="Calibri"/>
              </a:rPr>
              <a:t>«Interpotente» significa che in mezzo sta la potenza: è la leva di 3° genere, sempre svantaggiosa.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88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8612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D24D"/>
                </a:solidFill>
                <a:latin typeface="Calibri"/>
              </a:rPr>
              <a:t>VERIFICA RAPIDA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66928"/>
            <a:ext cx="1118612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Una leva interresistente è sempre: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11680" y="1965960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2157984" y="2057400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2084831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indifferente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2642615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157984" y="2734056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0" y="2761487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svantaggiosa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11680" y="3319272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157984" y="3410712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0" y="3438144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vantaggiosa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11680" y="3995928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2157984" y="4087368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4114800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di 1° genere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11680" y="4672584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2157984" y="4764024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791456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di 3° genere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89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8612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D24D"/>
                </a:solidFill>
                <a:latin typeface="Calibri"/>
              </a:rPr>
              <a:t>VERIFICA RAPIDA — RISPOSTA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66928"/>
            <a:ext cx="1118612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Una leva interresistente è sempre: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11680" y="1874519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4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2157984" y="1965960"/>
            <a:ext cx="384048" cy="384048"/>
          </a:xfrm>
          <a:prstGeom prst="ellipse">
            <a:avLst/>
          </a:prstGeom>
          <a:solidFill>
            <a:srgbClr val="3A4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8A93C4"/>
                </a:solidFill>
                <a:latin typeface="Calibri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1993391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8A93C4"/>
                </a:solidFill>
                <a:latin typeface="Calibri"/>
              </a:rPr>
              <a:t>indifferente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2532887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4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157984" y="2624327"/>
            <a:ext cx="384048" cy="384048"/>
          </a:xfrm>
          <a:prstGeom prst="ellipse">
            <a:avLst/>
          </a:prstGeom>
          <a:solidFill>
            <a:srgbClr val="3A4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8A93C4"/>
                </a:solidFill>
                <a:latin typeface="Calibri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0" y="2651759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8A93C4"/>
                </a:solidFill>
                <a:latin typeface="Calibri"/>
              </a:rPr>
              <a:t>svantaggiosa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11680" y="3191255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E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157984" y="3282695"/>
            <a:ext cx="384048" cy="384048"/>
          </a:xfrm>
          <a:prstGeom prst="ellipse">
            <a:avLst/>
          </a:prstGeom>
          <a:solidFill>
            <a:srgbClr val="A6E0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0" y="3310127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vantaggiosa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11680" y="3849623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4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2157984" y="3941063"/>
            <a:ext cx="384048" cy="384048"/>
          </a:xfrm>
          <a:prstGeom prst="ellipse">
            <a:avLst/>
          </a:prstGeom>
          <a:solidFill>
            <a:srgbClr val="3A4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8A93C4"/>
                </a:solidFill>
                <a:latin typeface="Calibri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3968495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8A93C4"/>
                </a:solidFill>
                <a:latin typeface="Calibri"/>
              </a:rPr>
              <a:t>di 1° genere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11680" y="4507991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4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2157984" y="4599431"/>
            <a:ext cx="384048" cy="384048"/>
          </a:xfrm>
          <a:prstGeom prst="ellipse">
            <a:avLst/>
          </a:prstGeom>
          <a:solidFill>
            <a:srgbClr val="3A4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8A93C4"/>
                </a:solidFill>
                <a:latin typeface="Calibri"/>
              </a:rPr>
              <a:t>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626863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8A93C4"/>
                </a:solidFill>
                <a:latin typeface="Calibri"/>
              </a:rPr>
              <a:t>di 3° genere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11680" y="5312663"/>
            <a:ext cx="81381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Perché:  </a:t>
            </a:r>
            <a:r>
              <a:rPr sz="2800" b="0" i="0">
                <a:solidFill>
                  <a:srgbClr val="C7CCE8"/>
                </a:solidFill>
                <a:latin typeface="Calibri"/>
              </a:rPr>
              <a:t>La resistenza sta in mezzo, quindi Bp è sempre maggiore di Br: il vantaggio è sempre maggiore di 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90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8612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D24D"/>
                </a:solidFill>
                <a:latin typeface="Calibri"/>
              </a:rPr>
              <a:t>VERIFICA RAPIDA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66928"/>
            <a:ext cx="1118612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Con una carrucola mobile la forza si dimezza. Il lavoro compiuto: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11680" y="1965960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2157984" y="2057400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2084831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si dimezza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2642615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157984" y="2734056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0" y="2761487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raddoppia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11680" y="3319272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157984" y="3410712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0" y="3438144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resta lo stesso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11680" y="3995928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2157984" y="4087368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4114800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diventa un quarto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11680" y="4672584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A3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2157984" y="4764024"/>
            <a:ext cx="384048" cy="384048"/>
          </a:xfrm>
          <a:prstGeom prst="ellipse">
            <a:avLst/>
          </a:prstGeom>
          <a:solidFill>
            <a:srgbClr val="4A5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791456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dipende dal peso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91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8612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D24D"/>
                </a:solidFill>
                <a:latin typeface="Calibri"/>
              </a:rPr>
              <a:t>VERIFICA RAPIDA — RISPOSTA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66928"/>
            <a:ext cx="1118612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Con una carrucola mobile la forza si dimezza. Il lavoro compiuto: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11680" y="1874519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4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2157984" y="1965960"/>
            <a:ext cx="384048" cy="384048"/>
          </a:xfrm>
          <a:prstGeom prst="ellipse">
            <a:avLst/>
          </a:prstGeom>
          <a:solidFill>
            <a:srgbClr val="3A4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8A93C4"/>
                </a:solidFill>
                <a:latin typeface="Calibri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1993391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8A93C4"/>
                </a:solidFill>
                <a:latin typeface="Calibri"/>
              </a:rPr>
              <a:t>si dimezza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2532887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4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157984" y="2624327"/>
            <a:ext cx="384048" cy="384048"/>
          </a:xfrm>
          <a:prstGeom prst="ellipse">
            <a:avLst/>
          </a:prstGeom>
          <a:solidFill>
            <a:srgbClr val="3A4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8A93C4"/>
                </a:solidFill>
                <a:latin typeface="Calibri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0" y="2651759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8A93C4"/>
                </a:solidFill>
                <a:latin typeface="Calibri"/>
              </a:rPr>
              <a:t>raddoppia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11680" y="3191255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E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157984" y="3282695"/>
            <a:ext cx="384048" cy="384048"/>
          </a:xfrm>
          <a:prstGeom prst="ellipse">
            <a:avLst/>
          </a:prstGeom>
          <a:solidFill>
            <a:srgbClr val="A6E0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01C54"/>
                </a:solidFill>
                <a:latin typeface="Calibri"/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0" y="3310127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resta lo stesso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11680" y="3849623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4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2157984" y="3941063"/>
            <a:ext cx="384048" cy="384048"/>
          </a:xfrm>
          <a:prstGeom prst="ellipse">
            <a:avLst/>
          </a:prstGeom>
          <a:solidFill>
            <a:srgbClr val="3A4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8A93C4"/>
                </a:solidFill>
                <a:latin typeface="Calibri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3968495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8A93C4"/>
                </a:solidFill>
                <a:latin typeface="Calibri"/>
              </a:rPr>
              <a:t>diventa un quarto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11680" y="4507991"/>
            <a:ext cx="8138160" cy="566928"/>
          </a:xfrm>
          <a:prstGeom prst="roundRect">
            <a:avLst>
              <a:gd name="adj" fmla="val 3000"/>
            </a:avLst>
          </a:prstGeom>
          <a:solidFill>
            <a:srgbClr val="24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2157984" y="4599431"/>
            <a:ext cx="384048" cy="384048"/>
          </a:xfrm>
          <a:prstGeom prst="ellipse">
            <a:avLst/>
          </a:prstGeom>
          <a:solidFill>
            <a:srgbClr val="3A4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8A93C4"/>
                </a:solidFill>
                <a:latin typeface="Calibri"/>
              </a:rPr>
              <a:t>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626863"/>
            <a:ext cx="7223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i="0">
                <a:solidFill>
                  <a:srgbClr val="8A93C4"/>
                </a:solidFill>
                <a:latin typeface="Calibri"/>
              </a:rPr>
              <a:t>dipende dal peso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11680" y="5312663"/>
            <a:ext cx="81381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D24D"/>
                </a:solidFill>
                <a:latin typeface="Calibri"/>
              </a:rPr>
              <a:t>Perché:  </a:t>
            </a:r>
            <a:r>
              <a:rPr sz="2800" b="0" i="0">
                <a:solidFill>
                  <a:srgbClr val="C7CCE8"/>
                </a:solidFill>
                <a:latin typeface="Calibri"/>
              </a:rPr>
              <a:t>È la legge d'oro: la forza si dimezza ma lo spostamento raddoppia, quindi il prodotto non cambia.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92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Ripasso 1 — leve e carrucole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02920" y="1783080"/>
          <a:ext cx="11183112" cy="431698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474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0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78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Calibri"/>
                        </a:rPr>
                        <a:t>Macchina</a:t>
                      </a:r>
                    </a:p>
                  </a:txBody>
                  <a:tcPr marT="18288" marB="18288" anchor="ctr">
                    <a:solidFill>
                      <a:srgbClr val="2433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Calibri"/>
                        </a:rPr>
                        <a:t>È una leva…</a:t>
                      </a:r>
                    </a:p>
                  </a:txBody>
                  <a:tcPr marT="18288" marB="18288" anchor="ctr">
                    <a:solidFill>
                      <a:srgbClr val="2433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Calibri"/>
                        </a:rPr>
                        <a:t>Formula</a:t>
                      </a:r>
                    </a:p>
                  </a:txBody>
                  <a:tcPr marT="18288" marB="18288" anchor="ctr">
                    <a:solidFill>
                      <a:srgbClr val="2433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Leva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secondo il genere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V = R/P = Bp/Br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Carrucola fissa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1° genere, indifferente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V = 1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Carrucola mobile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2° genere, vantaggiosa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V = 2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Paranco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carrucole in serie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P = R : n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Verricello, argano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1° genere, vantaggiosa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V = Bp / Br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Ruota e asse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1° genere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V = 2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93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Ripasso 2 — piano inclinato e derivate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02920" y="1874519"/>
          <a:ext cx="11183112" cy="246684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4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36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Calibri"/>
                        </a:rPr>
                        <a:t>Macchina</a:t>
                      </a:r>
                    </a:p>
                  </a:txBody>
                  <a:tcPr marT="18288" marB="18288" anchor="ctr">
                    <a:solidFill>
                      <a:srgbClr val="2433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Calibri"/>
                        </a:rPr>
                        <a:t>Il vantaggio cresce…</a:t>
                      </a:r>
                    </a:p>
                  </a:txBody>
                  <a:tcPr marT="18288" marB="18288" anchor="ctr">
                    <a:solidFill>
                      <a:srgbClr val="2433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1">
                          <a:solidFill>
                            <a:srgbClr val="FFFFFF"/>
                          </a:solidFill>
                          <a:latin typeface="Calibri"/>
                        </a:rPr>
                        <a:t>Formula</a:t>
                      </a:r>
                    </a:p>
                  </a:txBody>
                  <a:tcPr marT="18288" marB="18288" anchor="ctr">
                    <a:solidFill>
                      <a:srgbClr val="2433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Piano inclinato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se la rampa è lunga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V = L / H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Cuneo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se il cuneo è sottile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T="18288" marB="18288" anchor="ctr">
                    <a:solidFill>
                      <a:srgbClr val="EE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6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Vite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se il passo è fine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sz="2800" b="0">
                          <a:solidFill>
                            <a:srgbClr val="101C54"/>
                          </a:solidFill>
                          <a:latin typeface="Calibri"/>
                        </a:rPr>
                        <a:t>V = C / passo</a:t>
                      </a:r>
                    </a:p>
                  </a:txBody>
                  <a:tcPr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2920" y="4652264"/>
            <a:ext cx="11183112" cy="1492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1" i="0">
                <a:solidFill>
                  <a:srgbClr val="FFD24D"/>
                </a:solidFill>
                <a:latin typeface="Calibri"/>
              </a:rPr>
              <a:t>E sopra tutto: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FFFFFF"/>
                </a:solidFill>
                <a:latin typeface="Calibri"/>
              </a:rPr>
              <a:t>quello che si guadagna in forza si perde in spostamento.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94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8612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D24D"/>
                </a:solidFill>
                <a:latin typeface="Calibri"/>
              </a:rPr>
              <a:t>COMPITO DI REALTÀ — DA FARE A CASA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Caccia alle macchine semplici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53312"/>
            <a:ext cx="1118612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Fotografa cinque oggetti che hai in casa.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Per ciascuno indica di quale macchina semplice si tratta.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Se è una leva: genere, fulcro, potenza e resistenza.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Consegna una tabella con le foto e le tue risposte.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95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8612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D24D"/>
                </a:solidFill>
                <a:latin typeface="Calibri"/>
              </a:rPr>
              <a:t>ATTIVITÀ PRATICHE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In laboratorio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53312"/>
            <a:ext cx="11186129" cy="479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Costruisci una bilancia a bracci uguali con una cannuccia, un filo e due bicchierini.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Verifica il 1° principio dell'equilibrio.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Sposta il fulcro e verifica il 2° principio.</a:t>
            </a:r>
          </a:p>
          <a:p>
            <a:pPr marL="310896" indent="-310896" algn="l">
              <a:spcBef>
                <a:spcPts val="0"/>
              </a:spcBef>
              <a:spcAft>
                <a:spcPts val="800"/>
              </a:spcAft>
              <a:buClr>
                <a:srgbClr val="FFD24D"/>
              </a:buClr>
              <a:buSzPct val="90000"/>
              <a:buFont typeface="Arial"/>
              <a:buChar char="▪"/>
            </a:pPr>
            <a:r>
              <a:rPr sz="2800" b="0" i="0">
                <a:solidFill>
                  <a:srgbClr val="FFFFFF"/>
                </a:solidFill>
                <a:latin typeface="Calibri"/>
              </a:rPr>
              <a:t>Misura il gradino d'ingresso della scuola: la rampa rispetta l'8%?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96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10896"/>
            <a:ext cx="11186129" cy="7498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Crediti e riferimenti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61872"/>
            <a:ext cx="11186129" cy="4882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Le immagini tecniche provengono dai manuali scolastici in adozione e da materiali didattici di libera consultazione, utilizzati a scopo esclusivamente didattico ai sensi dell'art. 70 della legge 22 aprile 1941, n. 633.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Riferimenti normativi citati: D.M. 16 novembre 2012, n. 254 (Indicazioni nazionali per il curricolo del primo ciclo); D.M. 14 giugno 1989, n. 236, art. 8.1.11 (pendenza massima delle rampe).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i="0">
                <a:solidFill>
                  <a:srgbClr val="FFFFFF"/>
                </a:solidFill>
                <a:latin typeface="Calibri"/>
              </a:rPr>
              <a:t> </a:t>
            </a:r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sz="2800" b="0" i="0">
                <a:solidFill>
                  <a:srgbClr val="C7CCE8"/>
                </a:solidFill>
                <a:latin typeface="Calibri"/>
              </a:rPr>
              <a:t>Istituto Comprensivo del Mare — plesso Mattei — Tecnologia — a.s. 2026-27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309360"/>
            <a:ext cx="7315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9AA2C8"/>
                </a:solidFill>
                <a:latin typeface="Calibri"/>
              </a:rPr>
              <a:t>A.s. 2026-27  ·  Tecnologia  ·  prof. S. Cortesi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66089" y="6309360"/>
            <a:ext cx="822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A2C8"/>
                </a:solidFill>
                <a:latin typeface="Calibri"/>
              </a:rPr>
              <a:t>97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e">
  <a:themeElements>
    <a:clrScheme name="Celestiale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TC103457452[[fn=Celestiale]]</Template>
  <TotalTime>1574</TotalTime>
  <Words>8382</Words>
  <Application>Microsoft Office PowerPoint</Application>
  <PresentationFormat>Widescreen</PresentationFormat>
  <Paragraphs>963</Paragraphs>
  <Slides>97</Slides>
  <Notes>56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97</vt:i4>
      </vt:variant>
    </vt:vector>
  </HeadingPairs>
  <TitlesOfParts>
    <vt:vector size="101" baseType="lpstr">
      <vt:lpstr>Arial</vt:lpstr>
      <vt:lpstr>Calibri</vt:lpstr>
      <vt:lpstr>Calibri Light</vt:lpstr>
      <vt:lpstr>Celestiale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MACCHINE SEMPLICI</dc:title>
  <dc:creator>Stefano</dc:creator>
  <cp:lastModifiedBy>Stefano Cortesi</cp:lastModifiedBy>
  <cp:revision>110</cp:revision>
  <dcterms:created xsi:type="dcterms:W3CDTF">2014-02-11T09:45:13Z</dcterms:created>
  <dcterms:modified xsi:type="dcterms:W3CDTF">2026-09-08T09:54:24Z</dcterms:modified>
</cp:coreProperties>
</file>