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187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 del modulo. Anticipare che dura tre ore e che ogni ora si chiude con una scheda di lavoro.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 provare a leggere ad alta voce la distanza Terra-Sole: nessuno ci riesce senza contare gli zeri a gruppi di tre.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Insistere sull'errore piu comune: 10 alla meno 3 non e un numero negativo.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Farsi dettare dagli alunni il numero di zeri prima di scoprire la colonna.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Attenzione: non si contano gli zeri ma i posti. In 0,001 gli zeri sono 2 ma l'esponente e -3.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Farlo eseguire alla lavagna, con il dito che sposta fisicamente la virgola.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serve dimostrarle: farle verificare con numeri piccoli.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Chiedere esempi presi dai loro dispositivi: GB di RAM, GHz del processore, kW del forno. Dal 2022 esistono anche ronna (10^27) e quetta (10^30).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simbolo di micro e la lettera greca mi. Non usare mai u o mc.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efficace: la bolletta elettrica in kWh, non KWh.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Coprire la colonna verde e chiamare gli alunni a turno. 10-12 minuti.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Stacco: consegnare la scheda, avviare i primi esercizi in classe, chiarire i dubbi.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 della lezione 2: presentare gli obiettivi in due minuti.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Questo controllo intercetta la meta degli errori tipici.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Disegnare la scaletta alla lavagna e farla ricopiare sul quaderno.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2 e quello da usare in terza media e alle superiori. Il metodo 1 resta utile per i calcoli veloci.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Farne rifare almeno tre alla lavagna dagli alunni, spiegando ad alta voce ogni passaggio.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Chiedere agli alunni quale errore riconoscono come proprio.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Utile mostrare la bottiglia da 1 L come cubo da 1 dm di 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Attivita a coppie di 8 minuti, poi correzione collettiva.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Stacco: consegnare la scheda, avviare i primi esercizi in classe, chiarire i dubbi.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 della lezione 3: presentare gli obiettivi in due minuti.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condizione 1 &lt;= a &lt; 10 e il cuore della lezione: farla ripetere piu volte.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 notare che l'ultimo caso e legittimo: 10 alla zero vale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 tipico: contare gli zeri invece dei posti.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 errori compaiono sempre nelle verifiche.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L'ordine di grandezza permette confronti rapidi: la Terra e circa 10^16 volte piu grande di un atomo.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Collegare esplicitamente alla lezione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 classico: pensare che -5 sia maggiore di -3 perche 5 &gt;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operazioni sono facoltative per le classi seconde. Far provare subito la calcolatrice.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chiave: vale la pena farla ricopiare integralmente sul quaderno.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 del modulo. Annunciare la verifica e ricordare che le schede sono il miglior ripasso.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Stacco: consegnare la scheda, avviare i primi esercizi in classe, chiarire i dubbi.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737360"/>
            <a:ext cx="5852160" cy="5852160"/>
          </a:xfrm>
          <a:prstGeom prst="ellipse">
            <a:avLst/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49840" y="3566160"/>
            <a:ext cx="3657600" cy="3657600"/>
          </a:xfrm>
          <a:prstGeom prst="ellipse">
            <a:avLst/>
          </a:prstGeom>
          <a:solidFill>
            <a:srgbClr val="142F55"/>
          </a:solidFill>
          <a:ln w="12700">
            <a:solidFill>
              <a:srgbClr val="142F5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143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TECNOLOGIA · SCUOLA SECONDARIA DI PRIMO GRADO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645920"/>
            <a:ext cx="84124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Numeri molto grandi</a:t>
            </a:r>
            <a:endParaRPr lang="en-US" sz="46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numeri molto piccoli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611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Prefissi del Sistema Internazionale e notazione scientifica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822960" y="4434840"/>
            <a:ext cx="2834640" cy="594360"/>
          </a:xfrm>
          <a:prstGeom prst="roundRect">
            <a:avLst>
              <a:gd name="adj" fmla="val 12308"/>
            </a:avLst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443484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nm = 10⁻⁹ m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794760" y="4434840"/>
            <a:ext cx="2834640" cy="594360"/>
          </a:xfrm>
          <a:prstGeom prst="roundRect">
            <a:avLst>
              <a:gd name="adj" fmla="val 12308"/>
            </a:avLst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94760" y="443484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GW = 10⁹ W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766560" y="4434840"/>
            <a:ext cx="3291840" cy="594360"/>
          </a:xfrm>
          <a:prstGeom prst="roundRect">
            <a:avLst>
              <a:gd name="adj" fmla="val 12308"/>
            </a:avLst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766560" y="443484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3 000 000 = 3×10⁶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5532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 err="1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a.s.</a:t>
            </a:r>
            <a:r>
              <a:rPr lang="en-US" sz="17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2026/2027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Quanti zeri riesci a contare?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841248"/>
          </a:xfrm>
          <a:prstGeom prst="roundRect">
            <a:avLst>
              <a:gd name="adj" fmla="val 10870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64592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Distanza Terra – Sole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5760720" y="1645920"/>
            <a:ext cx="5577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1340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149 600 000 000 m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48640" y="2487168"/>
            <a:ext cx="11091672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57860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Byte in un disco da 2 TB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5760720" y="2578608"/>
            <a:ext cx="5577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1340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2 000 000 000 000 byte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548640" y="3419856"/>
            <a:ext cx="11091672" cy="841248"/>
          </a:xfrm>
          <a:prstGeom prst="roundRect">
            <a:avLst>
              <a:gd name="adj" fmla="val 10870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3511296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Diametro di un atomo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5760720" y="3511296"/>
            <a:ext cx="5577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1340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0,000 000 000 1 m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548640" y="4352544"/>
            <a:ext cx="11091672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4443984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di un elettrone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4443984"/>
            <a:ext cx="5577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1340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0,000...911 kg (30 zeri!)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548640" y="5349240"/>
            <a:ext cx="11091672" cy="1234440"/>
          </a:xfrm>
          <a:prstGeom prst="roundRect">
            <a:avLst>
              <a:gd name="adj" fmla="val 7407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68096" y="556869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8096" y="55686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1353312" y="557784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 così sono scomodi: si legge male e si sbaglia uno zero con niente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53312" y="5971032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questo tecnici e scienziati usano due strumenti: i prefissi (nm, km, GB...) e la notazione scientifica (1,496 × 10¹¹ m).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DEFINIZIONE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 cos'è una potenza di 10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2514600"/>
          </a:xfrm>
          <a:prstGeom prst="roundRect">
            <a:avLst>
              <a:gd name="adj" fmla="val 363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7830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1340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r>
              <a:rPr lang="en-US" sz="6400" b="1" baseline="30000" dirty="0">
                <a:solidFill>
                  <a:srgbClr val="1340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6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92608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965960" y="29260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esponente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246120" y="1874520"/>
            <a:ext cx="2560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legge «dieci elevato a n».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L'esponente dice quante volte moltiplichiamo (o dividiamo) per 10.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199632" y="1508760"/>
            <a:ext cx="544068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73952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6473952" y="214884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10³ = 10 × 10 × 10 = 1 000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10¹ = 10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10⁰ = 1  (sempre!)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10⁻¹ = 1 : 10 = 0,1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251960"/>
            <a:ext cx="11091672" cy="1417320"/>
          </a:xfrm>
          <a:prstGeom prst="roundRect">
            <a:avLst>
              <a:gd name="adj" fmla="val 6452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68096" y="447141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68096" y="44714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1353312" y="448056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Esponente positivo = numero grande. Esponente negativo = numero piccolo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353312" y="4873752"/>
            <a:ext cx="10085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Attenzione: 10⁻³ NON è un numero negativo. Vale 0,001, cioè un numero positivo ma molto piccolo.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segno meno riguarda l'esponente, non il numero.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ESPONENTE POSITIVO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numeri grandi: l'esponente conta gli zeri</a:t>
            </a:r>
            <a:endParaRPr lang="en-US" sz="3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3328416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3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Potenza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Valore per esteso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 legge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Esempio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10⁰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uno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metro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10²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cento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anni = 1 secolo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10³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1 000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mille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1 000 m = 1 km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10⁶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1 000 000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milione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abitanti di una città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10⁹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1 000 000 000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miliardo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cicli/s di una CPU da 1 GHz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10¹²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1 000 000 000 000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mille miliardi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byte in un disco da 1 TB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074920"/>
            <a:ext cx="11091672" cy="1188720"/>
          </a:xfrm>
          <a:prstGeom prst="roundRect">
            <a:avLst>
              <a:gd name="adj" fmla="val 7692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8096" y="529437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4" name="Text 4"/>
          <p:cNvSpPr txBox="1"/>
          <p:nvPr/>
        </p:nvSpPr>
        <p:spPr>
          <a:xfrm>
            <a:off x="768096" y="529437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353312" y="530352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 pratica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353312" y="5696712"/>
            <a:ext cx="10085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10ⁿ con n positivo, l'esponente dice quanti zeri seguono l'1.  10⁶ ha 6 zeri → 1 000 000.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ESPONENTE NEGATIVO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numeri piccoli: conta i posti dopo la virgola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3328416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Potenza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Valore per esteso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 legge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Esempio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10⁻¹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decimo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dm = 0,1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10⁻²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0,01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centesimo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cm = 0,01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10⁻³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0,001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millesimo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mm = 0,001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10⁻⁶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0,000 001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milionesimo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batterio: circa 1 µm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10⁻⁹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0,000 000 001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miliardesimo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transistor: 5 nm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10⁻¹²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0,000 000 000 001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millesimo di miliardesimo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condensatori da pochi pF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074920"/>
            <a:ext cx="11091672" cy="1188720"/>
          </a:xfrm>
          <a:prstGeom prst="roundRect">
            <a:avLst>
              <a:gd name="adj" fmla="val 7692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8096" y="529437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68096" y="529437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4" name="Text 5"/>
          <p:cNvSpPr txBox="1"/>
          <p:nvPr/>
        </p:nvSpPr>
        <p:spPr>
          <a:xfrm>
            <a:off x="1353312" y="530352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 pratica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353312" y="5696712"/>
            <a:ext cx="10085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L'esponente dice in quale posto dopo la virgola si trova l'1.  10⁻³ → l'1 sta al 3° posto → 0,001.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TRUCCO DELLA VIRGOLA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Moltiplicare e dividere per 10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2697480"/>
          </a:xfrm>
          <a:prstGeom prst="roundRect">
            <a:avLst>
              <a:gd name="adj" fmla="val 3390"/>
            </a:avLst>
          </a:prstGeom>
          <a:solidFill>
            <a:srgbClr val="E7F2EC"/>
          </a:solidFill>
          <a:ln w="12700">
            <a:solidFill>
              <a:srgbClr val="C6E0D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  →  virgola a DESTRA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4028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× 10 = 35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× 100 = 350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× 10³ = 3 500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0,04 × 10⁴ = 400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199632" y="1508760"/>
            <a:ext cx="5440680" cy="2697480"/>
          </a:xfrm>
          <a:prstGeom prst="roundRect">
            <a:avLst>
              <a:gd name="adj" fmla="val 3390"/>
            </a:avLst>
          </a:prstGeom>
          <a:solidFill>
            <a:srgbClr val="FBEDEB"/>
          </a:solidFill>
          <a:ln w="12700">
            <a:solidFill>
              <a:srgbClr val="F0C9C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73952" y="17190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A6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10  →  virgola a SINISTRA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473952" y="224028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: 10 = 0,35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: 100 = 0,035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× 10⁻³ = 0,0035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420 × 10⁻² = 4,2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548640" y="4434840"/>
            <a:ext cx="11091672" cy="1417320"/>
          </a:xfrm>
          <a:prstGeom prst="roundRect">
            <a:avLst>
              <a:gd name="adj" fmla="val 6452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465429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68096" y="46542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1353312" y="466344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 posti? Tanti quanti dice l'esponente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53312" y="5056632"/>
            <a:ext cx="10085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Moltiplicare per 10⁵ = spostare la virgola di 5 posti a destra.  Per 10⁻⁵ = di 5 posti a sinistra.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mancano le cifre, si aggiungono degli zeri. 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STRUMENTI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proprietà delle potenze che ci servono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56616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3108960" cy="502920"/>
          </a:xfrm>
          <a:prstGeom prst="roundRect">
            <a:avLst>
              <a:gd name="adj" fmla="val 14545"/>
            </a:avLst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373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Prodotto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42316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esponenti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SOMMANO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2461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10³ × 10⁵ = 10⁸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9319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 × 100 000 = 100 000 000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315968" y="1508760"/>
            <a:ext cx="356616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44568" y="1737360"/>
            <a:ext cx="3108960" cy="502920"/>
          </a:xfrm>
          <a:prstGeom prst="roundRect">
            <a:avLst>
              <a:gd name="adj" fmla="val 14545"/>
            </a:avLst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44568" y="17373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Quoziente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44568" y="242316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esponenti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SOTTRAGGONO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44568" y="32461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10⁷ : 10⁴ = 10³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544568" y="39319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10 000 000 : 10 000 = 1000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083296" y="1508760"/>
            <a:ext cx="356616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11896" y="1737360"/>
            <a:ext cx="3108960" cy="502920"/>
          </a:xfrm>
          <a:prstGeom prst="roundRect">
            <a:avLst>
              <a:gd name="adj" fmla="val 1454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11896" y="17373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Potenza di potenza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311896" y="242316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esponenti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MOLTIPLICANO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11896" y="32461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(10²)³ = 10⁶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311896" y="39319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× 100 × 100 = 1 000 000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48640" y="4892040"/>
            <a:ext cx="11091672" cy="1234440"/>
          </a:xfrm>
          <a:prstGeom prst="roundRect">
            <a:avLst>
              <a:gd name="adj" fmla="val 7407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68096" y="511149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68096" y="51114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1353312" y="512064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Occhio ai segni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1353312" y="5513832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10⁴ × 10⁻⁶ = 10⁴⁺⁽⁻⁶⁾ = 10⁻²   ·   10⁻³ : 10⁻⁵ = 10². Basta fare bene la somma algebrica degli esponenti.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PREFISSI DEL SI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multipli: per i numeri grandi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3520440"/>
        </p:xfrm>
        <a:graphic>
          <a:graphicData uri="http://schemas.openxmlformats.org/drawingml/2006/table">
            <a:tbl>
              <a:tblPr/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33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Prefisso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Simbolo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Fattore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Dove lo incontri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dam (raro)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etto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10²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hm, hL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kilo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10³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km, kg, kW, kΩ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mega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10⁶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MB, MW, MHz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giga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GB, GHz, GW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10¹²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TB, TW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166360"/>
            <a:ext cx="11091672" cy="1143000"/>
          </a:xfrm>
          <a:prstGeom prst="roundRect">
            <a:avLst>
              <a:gd name="adj" fmla="val 8000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8096" y="538581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68096" y="53858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353312" y="539496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ricordare a memoria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353312" y="5788152"/>
            <a:ext cx="10085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mille, M = milione, G = miliardo, T = mille miliardi. Da kilo in poi ogni gradino vale 10³, cioè 1000 volte il precedente.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PREFISSI DEL SI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sottomultipli: per i numeri piccoli</a:t>
            </a:r>
            <a:endParaRPr lang="en-US" sz="3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3520440"/>
        </p:xfrm>
        <a:graphic>
          <a:graphicData uri="http://schemas.openxmlformats.org/drawingml/2006/table">
            <a:tbl>
              <a:tblPr/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33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Prefisso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Simbolo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Fattore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Dove lo incontri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dm, dL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centi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10⁻²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cm, cL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milli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10⁻³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mm, mL, mA, ms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µ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10⁻⁶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µm, µF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nano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nm, nF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pico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10⁻¹²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pF, ps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166360"/>
            <a:ext cx="11091672" cy="1143000"/>
          </a:xfrm>
          <a:prstGeom prst="roundRect">
            <a:avLst>
              <a:gd name="adj" fmla="val 8000"/>
            </a:avLst>
          </a:prstGeom>
          <a:solidFill>
            <a:srgbClr val="E7F2EC"/>
          </a:solidFill>
          <a:ln w="12700">
            <a:solidFill>
              <a:srgbClr val="C6E0D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" y="534924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Ordini di grandezza da conoscere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571500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capello ≈ 70 µm   ·   batterio ≈ 1 µm   ·   virus ≈ 100 nm   ·   atomo ≈ 0,1 nm   ·   transistor di una CPU ≈ 5 nm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ATTENZIONE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regole di scrittura dei simboli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2331720"/>
          </a:xfrm>
          <a:prstGeom prst="roundRect">
            <a:avLst>
              <a:gd name="adj" fmla="val 3922"/>
            </a:avLst>
          </a:prstGeom>
          <a:solidFill>
            <a:srgbClr val="E7F2EC"/>
          </a:solidFill>
          <a:ln w="12700">
            <a:solidFill>
              <a:srgbClr val="C6E0D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 scrive così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1284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km  (spazio tra numero e unità)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4,7 kΩ  ·  22 nF  ·  250 mA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kg  (simboli sempre al singolare)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199632" y="1508760"/>
            <a:ext cx="5440680" cy="2331720"/>
          </a:xfrm>
          <a:prstGeom prst="roundRect">
            <a:avLst>
              <a:gd name="adj" fmla="val 3922"/>
            </a:avLst>
          </a:prstGeom>
          <a:solidFill>
            <a:srgbClr val="FBEDEB"/>
          </a:solidFill>
          <a:ln w="12700">
            <a:solidFill>
              <a:srgbClr val="F0C9C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73952" y="17190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A6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Errori da evitare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473952" y="221284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5Km, 5 KM  (k è minuscolo)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mHz per 3 megahertz (mHz = millihertz)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kgs, 3 mkm  (plurali e doppi prefissi)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11091672" cy="2011680"/>
          </a:xfrm>
          <a:prstGeom prst="roundRect">
            <a:avLst>
              <a:gd name="adj" fmla="val 4545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428853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68096" y="42885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1353312" y="429768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Maiuscolo o minuscolo? Non è un dettaglio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53312" y="4690872"/>
            <a:ext cx="100858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mega in su il simbolo è MAIUSCOLO (M, G, T); kilo è minuscolo (k).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Tutti i sottomultipli sono minuscoli (m, µ, n, p).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mW = un millesimo di watt (una lucina).  1 MW = un milione di watt (un quartiere).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PROVIAMO INSIEME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 guidati alla lavagna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2763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10⁵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3474720" y="162763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3977640" y="1627632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100 000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48640" y="2404872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478024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10⁻⁴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3474720" y="24780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977640" y="2478024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0,0001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3255264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328416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1 000 000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33284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977640" y="3328416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10⁶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548640" y="4105656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178808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0,01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3474720" y="417880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3977640" y="4178808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10⁻²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6199632" y="1554480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28232" y="162763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10³ × 10²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9125712" y="162763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9628632" y="1627632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10⁵</a:t>
            </a:r>
            <a:endParaRPr lang="en-US" sz="1900" dirty="0"/>
          </a:p>
        </p:txBody>
      </p:sp>
      <p:sp>
        <p:nvSpPr>
          <p:cNvPr id="24" name="Shape 22"/>
          <p:cNvSpPr/>
          <p:nvPr/>
        </p:nvSpPr>
        <p:spPr>
          <a:xfrm>
            <a:off x="6199632" y="2404872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28232" y="2478024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10⁶ : 10⁹</a:t>
            </a:r>
            <a:endParaRPr lang="en-US" sz="1900" dirty="0"/>
          </a:p>
        </p:txBody>
      </p:sp>
      <p:sp>
        <p:nvSpPr>
          <p:cNvPr id="26" name="Text 24"/>
          <p:cNvSpPr txBox="1"/>
          <p:nvPr/>
        </p:nvSpPr>
        <p:spPr>
          <a:xfrm>
            <a:off x="9125712" y="24780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9628632" y="2478024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10⁻³</a:t>
            </a:r>
            <a:endParaRPr lang="en-US" sz="1900" dirty="0"/>
          </a:p>
        </p:txBody>
      </p:sp>
      <p:sp>
        <p:nvSpPr>
          <p:cNvPr id="28" name="Shape 26"/>
          <p:cNvSpPr/>
          <p:nvPr/>
        </p:nvSpPr>
        <p:spPr>
          <a:xfrm>
            <a:off x="6199632" y="3255264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28232" y="3328416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4,5 × 10³</a:t>
            </a:r>
            <a:endParaRPr lang="en-US" sz="1900" dirty="0"/>
          </a:p>
        </p:txBody>
      </p:sp>
      <p:sp>
        <p:nvSpPr>
          <p:cNvPr id="30" name="Text 28"/>
          <p:cNvSpPr txBox="1"/>
          <p:nvPr/>
        </p:nvSpPr>
        <p:spPr>
          <a:xfrm>
            <a:off x="9125712" y="33284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9628632" y="3328416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4 500</a:t>
            </a:r>
            <a:endParaRPr lang="en-US" sz="1900" dirty="0"/>
          </a:p>
        </p:txBody>
      </p:sp>
      <p:sp>
        <p:nvSpPr>
          <p:cNvPr id="32" name="Shape 30"/>
          <p:cNvSpPr/>
          <p:nvPr/>
        </p:nvSpPr>
        <p:spPr>
          <a:xfrm>
            <a:off x="6199632" y="4105656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428232" y="4178808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6,2 × 10⁻²</a:t>
            </a:r>
            <a:endParaRPr lang="en-US" sz="1900" dirty="0"/>
          </a:p>
        </p:txBody>
      </p:sp>
      <p:sp>
        <p:nvSpPr>
          <p:cNvPr id="34" name="Text 32"/>
          <p:cNvSpPr txBox="1"/>
          <p:nvPr/>
        </p:nvSpPr>
        <p:spPr>
          <a:xfrm>
            <a:off x="9125712" y="417880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9628632" y="4178808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0,062</a:t>
            </a:r>
            <a:endParaRPr lang="en-US" sz="1900" dirty="0"/>
          </a:p>
        </p:txBody>
      </p:sp>
      <p:sp>
        <p:nvSpPr>
          <p:cNvPr id="36" name="Shape 34"/>
          <p:cNvSpPr/>
          <p:nvPr/>
        </p:nvSpPr>
        <p:spPr>
          <a:xfrm>
            <a:off x="548640" y="5074920"/>
            <a:ext cx="11091672" cy="1234440"/>
          </a:xfrm>
          <a:prstGeom prst="roundRect">
            <a:avLst>
              <a:gd name="adj" fmla="val 7407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68680" y="5285232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Domanda trabocchetto: quanto vale 10⁰ ? Quante cifre ha 10⁹ scritto per esteso?</a:t>
            </a:r>
            <a:endParaRPr lang="en-US" sz="1800" dirty="0"/>
          </a:p>
        </p:txBody>
      </p:sp>
      <p:sp>
        <p:nvSpPr>
          <p:cNvPr id="38" name="Text 36"/>
          <p:cNvSpPr txBox="1"/>
          <p:nvPr/>
        </p:nvSpPr>
        <p:spPr>
          <a:xfrm>
            <a:off x="868680" y="571500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Risposte: 10⁰ = 1.   10⁹ = 1 000 000 000: ha 10 cifre (un 1 seguito da 9 zeri).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1091672" cy="5669280"/>
          </a:xfrm>
          <a:prstGeom prst="roundRect">
            <a:avLst>
              <a:gd name="adj" fmla="val 80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68680" y="804672"/>
            <a:ext cx="621792" cy="621792"/>
          </a:xfrm>
          <a:prstGeom prst="ellipse">
            <a:avLst/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804672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896112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 LEZIONE 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1783080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 cosa abbiamo imparato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240280"/>
            <a:ext cx="5120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Esponente positivo → conta gli zeri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Esponente negativo → conta i posti dopo la virgola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10⁰ = 1 e 10⁻³ è positivo, non negativo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k, M, G, T per i multipli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d, c, m, µ, n, p per i sottomultipli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355080" y="1719072"/>
            <a:ext cx="4937760" cy="3611880"/>
          </a:xfrm>
          <a:prstGeom prst="roundRect">
            <a:avLst>
              <a:gd name="adj" fmla="val 2532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629400" y="192024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COMPITO PER CASA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629400" y="2304288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Scheda 1 – Potenze e prefissi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629400" y="3063240"/>
            <a:ext cx="4389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 sulle potenze di 10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Tabella dei prefissi da completare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Caccia ai prefissi in casa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5532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comincia in classe negli ultimi 10 minuti: così i dubbi si chiariscono subito.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280160"/>
            <a:ext cx="4754880" cy="4754880"/>
          </a:xfrm>
          <a:prstGeom prst="ellipse">
            <a:avLst/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424160" y="3840480"/>
            <a:ext cx="3108960" cy="3108960"/>
          </a:xfrm>
          <a:prstGeom prst="ellipse">
            <a:avLst/>
          </a:prstGeom>
          <a:solidFill>
            <a:srgbClr val="142F55"/>
          </a:solidFill>
          <a:ln w="12700">
            <a:solidFill>
              <a:srgbClr val="142F5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69164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LEZIONE 2  ·  1 ORA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4884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equivalenze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977640"/>
            <a:ext cx="8046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9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Passare da un'unità all'altra senza sbagliare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9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metodi: la scala dei gradini e la sostituzione del prefisso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9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Riconoscere i casi speciali: superfici, volumi, litri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 cos'è un'equivalenza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1234440"/>
          </a:xfrm>
          <a:prstGeom prst="roundRect">
            <a:avLst>
              <a:gd name="adj" fmla="val 7407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340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Un'equivalenza cambia il modo di scrivere una misura, non la misura.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28600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3,5 km  e  3 500 m  sono la stessa identica lunghezza.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971800"/>
            <a:ext cx="54406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004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unità GRANDE a unità PICCOLA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6393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numero CRESCE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16052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km = 3 500 m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199632" y="2971800"/>
            <a:ext cx="54406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73952" y="32004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A6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unità PICCOLA a unità GRANDE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73952" y="36393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numero DIMINUISCE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473952" y="416052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2 500 g = 2,5 kg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548640" y="5120640"/>
            <a:ext cx="11091672" cy="1234440"/>
          </a:xfrm>
          <a:prstGeom prst="roundRect">
            <a:avLst>
              <a:gd name="adj" fmla="val 7407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68096" y="534009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68096" y="53400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1353312" y="534924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controllo di buon senso: fallo sempre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53312" y="5742432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 di scrivere il risultato chiediti: il numero doveva diventare più grande o più piccolo? Se converti 5 km in metri e ti viene 0,005, hai sbagliato verso.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scala dei gradini (per le unità vicine)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960120" y="2468880"/>
            <a:ext cx="1371600" cy="777240"/>
          </a:xfrm>
          <a:prstGeom prst="roundRect">
            <a:avLst>
              <a:gd name="adj" fmla="val 9412"/>
            </a:avLst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60120" y="246888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2468880" y="2468880"/>
            <a:ext cx="1371600" cy="777240"/>
          </a:xfrm>
          <a:prstGeom prst="roundRect">
            <a:avLst>
              <a:gd name="adj" fmla="val 9412"/>
            </a:avLst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468880" y="246888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3977640" y="2468880"/>
            <a:ext cx="1371600" cy="777240"/>
          </a:xfrm>
          <a:prstGeom prst="roundRect">
            <a:avLst>
              <a:gd name="adj" fmla="val 9412"/>
            </a:avLst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977640" y="246888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5486400" y="2468880"/>
            <a:ext cx="1371600" cy="777240"/>
          </a:xfrm>
          <a:prstGeom prst="roundRect">
            <a:avLst>
              <a:gd name="adj" fmla="val 9412"/>
            </a:avLst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0" y="246888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6995160" y="2468880"/>
            <a:ext cx="1371600" cy="777240"/>
          </a:xfrm>
          <a:prstGeom prst="roundRect">
            <a:avLst>
              <a:gd name="adj" fmla="val 9412"/>
            </a:avLst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995160" y="246888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8503920" y="2468880"/>
            <a:ext cx="1371600" cy="777240"/>
          </a:xfrm>
          <a:prstGeom prst="roundRect">
            <a:avLst>
              <a:gd name="adj" fmla="val 9412"/>
            </a:avLst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503920" y="246888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0012680" y="2468880"/>
            <a:ext cx="1371600" cy="777240"/>
          </a:xfrm>
          <a:prstGeom prst="roundRect">
            <a:avLst>
              <a:gd name="adj" fmla="val 9412"/>
            </a:avLst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012680" y="246888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960120" y="192024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 a ogni gradino verso destra  →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960120" y="3401568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A6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: 10 a ogni gradino verso sinistra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548640" y="3977640"/>
            <a:ext cx="5440680" cy="1554480"/>
          </a:xfrm>
          <a:prstGeom prst="roundRect">
            <a:avLst>
              <a:gd name="adj" fmla="val 5882"/>
            </a:avLst>
          </a:prstGeom>
          <a:solidFill>
            <a:srgbClr val="E7F2EC"/>
          </a:solidFill>
          <a:ln w="12700">
            <a:solidFill>
              <a:srgbClr val="C6E0D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41605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km a m: 3 gradini a destra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46177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km = 3,5 × 1000 = 3 500 m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0749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(virgola di 3 posti a destra)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99632" y="3977640"/>
            <a:ext cx="5440680" cy="1554480"/>
          </a:xfrm>
          <a:prstGeom prst="roundRect">
            <a:avLst>
              <a:gd name="adj" fmla="val 5882"/>
            </a:avLst>
          </a:prstGeom>
          <a:solidFill>
            <a:srgbClr val="FBEDEB"/>
          </a:solidFill>
          <a:ln w="12700">
            <a:solidFill>
              <a:srgbClr val="F0C9C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73952" y="41605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A6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mm a m: 3 gradini a sinistra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6473952" y="46177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250 mm = 250 : 1000 = 0,25 m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6473952" y="50749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(virgola di 3 posti a sinistra)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7150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stessa scala vale per i grammi (kg hg dag g dg cg mg) e per i litri (kL hL daL L dL cL mL).</a:t>
            </a:r>
            <a:endParaRPr lang="en-US" sz="17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126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non funziona con µ, n, p, M, G, T, che non stanno sulla scaletta.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Sostituisci il prefisso con la sua potenza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737360"/>
            <a:ext cx="502920" cy="502920"/>
          </a:xfrm>
          <a:prstGeom prst="ellipse">
            <a:avLst/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783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Scrivi il prefisso come potenza di 10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0" y="1755648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4,7 kΩ = 4,7 × 10³ Ω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2496312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" y="2679192"/>
            <a:ext cx="502920" cy="502920"/>
          </a:xfrm>
          <a:prstGeom prst="ellipse">
            <a:avLst/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6791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1554480" y="272491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 lo stesso con l'unità di arrivo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69748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mΩ = 10⁻³ Ω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438144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" y="3621024"/>
            <a:ext cx="502920" cy="502920"/>
          </a:xfrm>
          <a:prstGeom prst="ellipse">
            <a:avLst/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36210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3666744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 le proprietà delle potenze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0" y="3639312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4,7 × 10³ : 10⁻³ = 4,7 × 10⁶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379976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4562856"/>
            <a:ext cx="502920" cy="502920"/>
          </a:xfrm>
          <a:prstGeom prst="ellipse">
            <a:avLst/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45628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1554480" y="4608576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Scrivi il risultato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0" y="4581144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4,7 kΩ = 4 700 000 mΩ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548640" y="5440680"/>
            <a:ext cx="11091672" cy="1143000"/>
          </a:xfrm>
          <a:prstGeom prst="roundRect">
            <a:avLst>
              <a:gd name="adj" fmla="val 8000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68096" y="566013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68096" y="56601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27" name="Text 25"/>
          <p:cNvSpPr txBox="1"/>
          <p:nvPr/>
        </p:nvSpPr>
        <p:spPr>
          <a:xfrm>
            <a:off x="1353312" y="566928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preferirlo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1353312" y="6062472"/>
            <a:ext cx="10085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questo metodo passi da nm a km, da pF a µF o da MB a kB senza contare gradini: basta sommare o sottrarre esponenti.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 SVOLTI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Otto conversioni passo passo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8249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7,5 km → m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03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B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7,5 × 10³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023360" y="1847088"/>
            <a:ext cx="173736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0" y="1847088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7 500 m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679192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8072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mm → m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22783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B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48 × 10⁻³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023360" y="2971800"/>
            <a:ext cx="173736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023360" y="2971800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0,048 m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3803904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931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 kg → g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35254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B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2,5 × 10³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023360" y="4096512"/>
            <a:ext cx="173736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023360" y="4096512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2 500 g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4928616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7240" y="505663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750 mg → g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547725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B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750 × 10⁻³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4023360" y="5221224"/>
            <a:ext cx="173736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023360" y="5221224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0,75 g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199632" y="1554480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28232" y="168249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GB → MB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6428232" y="2103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B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× 10⁹ : 10⁶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9674352" y="1847088"/>
            <a:ext cx="173736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9674352" y="1847088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4 000 MB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199632" y="2679192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28232" y="28072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0,015 A → mA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6428232" y="322783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B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0,015 : 10⁻³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9674352" y="2971800"/>
            <a:ext cx="173736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9674352" y="2971800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mA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6199632" y="3803904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428232" y="3931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2500 nm → µm</a:t>
            </a:r>
            <a:endParaRPr lang="en-US" sz="1800" dirty="0"/>
          </a:p>
        </p:txBody>
      </p:sp>
      <p:sp>
        <p:nvSpPr>
          <p:cNvPr id="36" name="Text 34"/>
          <p:cNvSpPr txBox="1"/>
          <p:nvPr/>
        </p:nvSpPr>
        <p:spPr>
          <a:xfrm>
            <a:off x="6428232" y="435254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B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10⁻⁹ : 10⁻⁶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9674352" y="4096512"/>
            <a:ext cx="173736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9674352" y="4096512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 µm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6199632" y="4928616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428232" y="505663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 MW → kW</a:t>
            </a:r>
            <a:endParaRPr lang="en-US" sz="1800" dirty="0"/>
          </a:p>
        </p:txBody>
      </p:sp>
      <p:sp>
        <p:nvSpPr>
          <p:cNvPr id="41" name="Text 39"/>
          <p:cNvSpPr txBox="1"/>
          <p:nvPr/>
        </p:nvSpPr>
        <p:spPr>
          <a:xfrm>
            <a:off x="6428232" y="547725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B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10⁶ : 10³</a:t>
            </a:r>
            <a:endParaRPr lang="en-US" sz="1500" dirty="0"/>
          </a:p>
        </p:txBody>
      </p:sp>
      <p:sp>
        <p:nvSpPr>
          <p:cNvPr id="42" name="Shape 40"/>
          <p:cNvSpPr/>
          <p:nvPr/>
        </p:nvSpPr>
        <p:spPr>
          <a:xfrm>
            <a:off x="9674352" y="5221224"/>
            <a:ext cx="173736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9674352" y="5221224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 kW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ATTENZIONE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cinque errori più frequenti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Sbagliare il verso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663440" y="1755648"/>
            <a:ext cx="3246120" cy="475488"/>
          </a:xfrm>
          <a:prstGeom prst="roundRect">
            <a:avLst>
              <a:gd name="adj" fmla="val 15385"/>
            </a:avLst>
          </a:prstGeom>
          <a:solidFill>
            <a:srgbClr val="A63A2E"/>
          </a:solidFill>
          <a:ln w="12700">
            <a:solidFill>
              <a:srgbClr val="A63A2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663440" y="1755648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5 km = 0,005 m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092440" y="1755648"/>
            <a:ext cx="329184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092440" y="1755648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5 km = 5 000 m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496312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72491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Contare male i gradini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663440" y="2697480"/>
            <a:ext cx="3246120" cy="475488"/>
          </a:xfrm>
          <a:prstGeom prst="roundRect">
            <a:avLst>
              <a:gd name="adj" fmla="val 15385"/>
            </a:avLst>
          </a:prstGeom>
          <a:solidFill>
            <a:srgbClr val="A63A2E"/>
          </a:solidFill>
          <a:ln w="12700">
            <a:solidFill>
              <a:srgbClr val="A63A2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663440" y="2697480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3 cm = 0,3 m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92440" y="2697480"/>
            <a:ext cx="329184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092440" y="2697480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3 cm = 0,03 m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438144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" y="3666744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Dimenticare gli zeri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4663440" y="3639312"/>
            <a:ext cx="3246120" cy="475488"/>
          </a:xfrm>
          <a:prstGeom prst="roundRect">
            <a:avLst>
              <a:gd name="adj" fmla="val 15385"/>
            </a:avLst>
          </a:prstGeom>
          <a:solidFill>
            <a:srgbClr val="A63A2E"/>
          </a:solidFill>
          <a:ln w="12700">
            <a:solidFill>
              <a:srgbClr val="A63A2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63440" y="3639312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0,5 kg = 5 g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092440" y="3639312"/>
            <a:ext cx="329184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92440" y="363931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0,5 kg = 500 g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4379976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68680" y="4608576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Confondere m e M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663440" y="4581144"/>
            <a:ext cx="3246120" cy="475488"/>
          </a:xfrm>
          <a:prstGeom prst="roundRect">
            <a:avLst>
              <a:gd name="adj" fmla="val 15385"/>
            </a:avLst>
          </a:prstGeom>
          <a:solidFill>
            <a:srgbClr val="A63A2E"/>
          </a:solidFill>
          <a:ln w="12700">
            <a:solidFill>
              <a:srgbClr val="A63A2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663440" y="4581144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5 mW = 5 000 000 W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8092440" y="4581144"/>
            <a:ext cx="329184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092440" y="4581144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5 mW = 0,005 W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548640" y="5321808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868680" y="555040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 come lunghezze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4663440" y="5522976"/>
            <a:ext cx="3246120" cy="475488"/>
          </a:xfrm>
          <a:prstGeom prst="roundRect">
            <a:avLst>
              <a:gd name="adj" fmla="val 15385"/>
            </a:avLst>
          </a:prstGeom>
          <a:solidFill>
            <a:srgbClr val="A63A2E"/>
          </a:solidFill>
          <a:ln w="12700">
            <a:solidFill>
              <a:srgbClr val="A63A2E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663440" y="5522976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1 m² = 100 cm²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8092440" y="5522976"/>
            <a:ext cx="3291840" cy="475488"/>
          </a:xfrm>
          <a:prstGeom prst="roundRect">
            <a:avLst>
              <a:gd name="adj" fmla="val 1538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092440" y="5522976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1 m² = 10 000 cm²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548640" y="6309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 d'oro: dopo ogni equivalenza rileggi il risultato e chiediti se ha senso nella realtà.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SPECIALE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Superfici e volumi: i gradini valgono di più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83080"/>
            <a:ext cx="3108960" cy="502920"/>
          </a:xfrm>
          <a:prstGeom prst="roundRect">
            <a:avLst>
              <a:gd name="adj" fmla="val 14545"/>
            </a:avLst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830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Lunghezze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51460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m = 10 dm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246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gradino: × 10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15968" y="155448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4568" y="1783080"/>
            <a:ext cx="3108960" cy="502920"/>
          </a:xfrm>
          <a:prstGeom prst="roundRect">
            <a:avLst>
              <a:gd name="adj" fmla="val 14545"/>
            </a:avLst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44568" y="17830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 (m²)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44568" y="251460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m² = 100 dm²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544568" y="3246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gradino: × 100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83296" y="155448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11896" y="1783080"/>
            <a:ext cx="3108960" cy="502920"/>
          </a:xfrm>
          <a:prstGeom prst="roundRect">
            <a:avLst>
              <a:gd name="adj" fmla="val 1454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11896" y="17830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Volumi (m³)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311896" y="251460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m³ = 1000 dm³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8311896" y="3246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gradino: × 1000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4160520"/>
            <a:ext cx="5440680" cy="1554480"/>
          </a:xfrm>
          <a:prstGeom prst="roundRect">
            <a:avLst>
              <a:gd name="adj" fmla="val 5882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437083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succede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475488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quadrato di lato 1 m contiene 10 × 10 = 100 quadratini da 1 dm. Un cubo ne contiene 1000.</a:t>
            </a:r>
            <a:endParaRPr lang="en-US" sz="1650" dirty="0"/>
          </a:p>
        </p:txBody>
      </p:sp>
      <p:sp>
        <p:nvSpPr>
          <p:cNvPr id="22" name="Shape 20"/>
          <p:cNvSpPr/>
          <p:nvPr/>
        </p:nvSpPr>
        <p:spPr>
          <a:xfrm>
            <a:off x="6199632" y="4160520"/>
            <a:ext cx="5440680" cy="1554480"/>
          </a:xfrm>
          <a:prstGeom prst="roundRect">
            <a:avLst>
              <a:gd name="adj" fmla="val 5882"/>
            </a:avLst>
          </a:prstGeom>
          <a:solidFill>
            <a:srgbClr val="E7F2EC"/>
          </a:solidFill>
          <a:ln w="12700">
            <a:solidFill>
              <a:srgbClr val="C6E0D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73952" y="437083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ricordare per i litri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473952" y="475488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L = 1 dm³   ·   1 mL = 1 cm³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m³ = 1000 L   ·   1 hL = 100 L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8978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Esempio: una vasca da 0,4 m³ contiene 400 L; una siringa da 5 mL contiene 5 cm³ di liquido.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PROVIAMO INSIEME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Otto equivalenze al volo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27632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 km = ... m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3794760" y="162763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4251960" y="16276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3 500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48640" y="2404872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478024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250 mm = ... m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3794760" y="24780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251960" y="2478024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0,25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3255264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328416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2,5 kg = ... g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3794760" y="33284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251960" y="3328416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2 500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548640" y="4105656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178808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750 mg = ... g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3794760" y="417880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4251960" y="4178808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0,75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6199632" y="1554480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28232" y="1627632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4,7 kΩ = ... Ω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9445752" y="162763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9902952" y="16276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4 700</a:t>
            </a:r>
            <a:endParaRPr lang="en-US" sz="1900" dirty="0"/>
          </a:p>
        </p:txBody>
      </p:sp>
      <p:sp>
        <p:nvSpPr>
          <p:cNvPr id="24" name="Shape 22"/>
          <p:cNvSpPr/>
          <p:nvPr/>
        </p:nvSpPr>
        <p:spPr>
          <a:xfrm>
            <a:off x="6199632" y="2404872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28232" y="2478024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0,015 A = ... mA</a:t>
            </a:r>
            <a:endParaRPr lang="en-US" sz="1900" dirty="0"/>
          </a:p>
        </p:txBody>
      </p:sp>
      <p:sp>
        <p:nvSpPr>
          <p:cNvPr id="26" name="Text 24"/>
          <p:cNvSpPr txBox="1"/>
          <p:nvPr/>
        </p:nvSpPr>
        <p:spPr>
          <a:xfrm>
            <a:off x="9445752" y="24780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9902952" y="2478024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</a:t>
            </a:r>
            <a:endParaRPr lang="en-US" sz="1900" dirty="0"/>
          </a:p>
        </p:txBody>
      </p:sp>
      <p:sp>
        <p:nvSpPr>
          <p:cNvPr id="28" name="Shape 26"/>
          <p:cNvSpPr/>
          <p:nvPr/>
        </p:nvSpPr>
        <p:spPr>
          <a:xfrm>
            <a:off x="6199632" y="3255264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28232" y="3328416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GB = ... MB</a:t>
            </a:r>
            <a:endParaRPr lang="en-US" sz="1900" dirty="0"/>
          </a:p>
        </p:txBody>
      </p:sp>
      <p:sp>
        <p:nvSpPr>
          <p:cNvPr id="30" name="Text 28"/>
          <p:cNvSpPr txBox="1"/>
          <p:nvPr/>
        </p:nvSpPr>
        <p:spPr>
          <a:xfrm>
            <a:off x="9445752" y="33284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9902952" y="3328416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2 000</a:t>
            </a:r>
            <a:endParaRPr lang="en-US" sz="1900" dirty="0"/>
          </a:p>
        </p:txBody>
      </p:sp>
      <p:sp>
        <p:nvSpPr>
          <p:cNvPr id="32" name="Shape 30"/>
          <p:cNvSpPr/>
          <p:nvPr/>
        </p:nvSpPr>
        <p:spPr>
          <a:xfrm>
            <a:off x="6199632" y="4105656"/>
            <a:ext cx="5440680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428232" y="4178808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m² = ... cm²</a:t>
            </a:r>
            <a:endParaRPr lang="en-US" sz="1900" dirty="0"/>
          </a:p>
        </p:txBody>
      </p:sp>
      <p:sp>
        <p:nvSpPr>
          <p:cNvPr id="34" name="Text 32"/>
          <p:cNvSpPr txBox="1"/>
          <p:nvPr/>
        </p:nvSpPr>
        <p:spPr>
          <a:xfrm>
            <a:off x="9445752" y="417880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9902952" y="4178808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30 000</a:t>
            </a:r>
            <a:endParaRPr lang="en-US" sz="1900" dirty="0"/>
          </a:p>
        </p:txBody>
      </p:sp>
      <p:sp>
        <p:nvSpPr>
          <p:cNvPr id="36" name="Shape 34"/>
          <p:cNvSpPr/>
          <p:nvPr/>
        </p:nvSpPr>
        <p:spPr>
          <a:xfrm>
            <a:off x="548640" y="5074920"/>
            <a:ext cx="11091672" cy="1051560"/>
          </a:xfrm>
          <a:prstGeom prst="roundRect">
            <a:avLst>
              <a:gd name="adj" fmla="val 8696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68680" y="539496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fare a coppie: uno legge l'equivalenza, l'altro risponde a voce e spiega il verso. Poi si scambiano i ruoli.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1091672" cy="5669280"/>
          </a:xfrm>
          <a:prstGeom prst="roundRect">
            <a:avLst>
              <a:gd name="adj" fmla="val 80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68680" y="804672"/>
            <a:ext cx="621792" cy="621792"/>
          </a:xfrm>
          <a:prstGeom prst="ellipse">
            <a:avLst/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804672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896112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 LEZIONE 2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1783080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 cosa abbiamo imparato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240280"/>
            <a:ext cx="5120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L'equivalenza cambia l'unità, non la misura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Unità più grande → numero più grande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 della scala per le unità vicine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 della potenza di 10 per tutte le altre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 × 100 e volumi × 1000 a ogni gradino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355080" y="1719072"/>
            <a:ext cx="4937760" cy="3611880"/>
          </a:xfrm>
          <a:prstGeom prst="roundRect">
            <a:avLst>
              <a:gd name="adj" fmla="val 2532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629400" y="192024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COMPITO PER CASA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629400" y="2304288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Scheda 2 – Le equivalenze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629400" y="3063240"/>
            <a:ext cx="4389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Lunghezze, masse, capacità, informatica, elettrotecnica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esercizi «trova l'errore»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problema del cavo e quello della lamiera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5532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comincia in classe negli ultimi 10 minuti: così i dubbi si chiariscono subito.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280160"/>
            <a:ext cx="4754880" cy="4754880"/>
          </a:xfrm>
          <a:prstGeom prst="ellipse">
            <a:avLst/>
          </a:prstGeom>
          <a:solidFill>
            <a:srgbClr val="134074"/>
          </a:solidFill>
          <a:ln w="12700">
            <a:solidFill>
              <a:srgbClr val="13407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424160" y="3840480"/>
            <a:ext cx="3108960" cy="3108960"/>
          </a:xfrm>
          <a:prstGeom prst="ellipse">
            <a:avLst/>
          </a:prstGeom>
          <a:solidFill>
            <a:srgbClr val="142F55"/>
          </a:solidFill>
          <a:ln w="12700">
            <a:solidFill>
              <a:srgbClr val="142F5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69164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LEZIONE 3  ·  1 ORA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4884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notazione scientifica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977640"/>
            <a:ext cx="8046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9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Scrivere qualsiasi numero nella forma a × 10ⁿ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9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Tornare dalla notazione scientifica alla forma normale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9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Confrontare e calcolare con i numeri molto grandi e molto piccoli</a:t>
            </a:r>
            <a:endParaRPr lang="en-US" sz="1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DEFINIZIONE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forma della notazione scientifica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91672" cy="1600200"/>
          </a:xfrm>
          <a:prstGeom prst="roundRect">
            <a:avLst>
              <a:gd name="adj" fmla="val 5714"/>
            </a:avLst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96596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× 10</a:t>
            </a:r>
            <a:r>
              <a:rPr lang="en-US" sz="42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con  1 ≤ a &lt; 10</a:t>
            </a:r>
            <a:endParaRPr lang="en-US" sz="4200" dirty="0"/>
          </a:p>
        </p:txBody>
      </p:sp>
      <p:sp>
        <p:nvSpPr>
          <p:cNvPr id="6" name="Shape 4"/>
          <p:cNvSpPr/>
          <p:nvPr/>
        </p:nvSpPr>
        <p:spPr>
          <a:xfrm>
            <a:off x="548640" y="3291840"/>
            <a:ext cx="5440680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35204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=  mantissa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95020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sola cifra diversa da zero prima della virgola: da 1 a 9,999...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199632" y="3291840"/>
            <a:ext cx="5440680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73952" y="35204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 =  esponente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6473952" y="395020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Positivo per i numeri grandi, negativo per i numeri piccoli.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5029200"/>
            <a:ext cx="2697480" cy="640080"/>
          </a:xfrm>
          <a:prstGeom prst="roundRect">
            <a:avLst>
              <a:gd name="adj" fmla="val 11429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502920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3,4 × 10⁵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3346704" y="5029200"/>
            <a:ext cx="2697480" cy="640080"/>
          </a:xfrm>
          <a:prstGeom prst="roundRect">
            <a:avLst>
              <a:gd name="adj" fmla="val 11429"/>
            </a:avLst>
          </a:prstGeom>
          <a:solidFill>
            <a:srgbClr val="A63A2E"/>
          </a:solidFill>
          <a:ln w="12700">
            <a:solidFill>
              <a:srgbClr val="A63A2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346704" y="502920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12,5 × 10³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144768" y="5029200"/>
            <a:ext cx="2697480" cy="640080"/>
          </a:xfrm>
          <a:prstGeom prst="roundRect">
            <a:avLst>
              <a:gd name="adj" fmla="val 11429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144768" y="502920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8,04 × 10⁻⁷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942832" y="5029200"/>
            <a:ext cx="2697480" cy="640080"/>
          </a:xfrm>
          <a:prstGeom prst="roundRect">
            <a:avLst>
              <a:gd name="adj" fmla="val 11429"/>
            </a:avLst>
          </a:prstGeom>
          <a:solidFill>
            <a:srgbClr val="A63A2E"/>
          </a:solidFill>
          <a:ln w="12700">
            <a:solidFill>
              <a:srgbClr val="A63A2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942832" y="502920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0,7 × 10⁴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521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12,5 ha due cifre prima della virgola; 0,7 è minore di 1: nessuna delle due rispetta la regola.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 PRATICA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numero grande a notazione scientifica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91672" cy="1234440"/>
          </a:xfrm>
          <a:prstGeom prst="roundRect">
            <a:avLst>
              <a:gd name="adj" fmla="val 7407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68096" y="168249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" y="16824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69164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Virgola a SINISTRA fino a una sola cifra davanti: esponente POSITIVO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53312" y="2084832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L'esponente vale il numero di posti spostati. Se la virgola non c'è, immaginala alla fine del numero.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2999232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45 000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2999232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posti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269480" y="299923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0" y="299923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4,5 × 10⁴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3776472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849624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3 200 000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3849624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posti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7269480" y="38496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0" y="384962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3,2 × 10⁶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4626864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4700016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186 000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4846320" y="470001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posti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7269480" y="47000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0" y="470001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1,86 × 10⁵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48640" y="5477256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8680" y="5550408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149 600 000 000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4846320" y="555040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posti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7269480" y="555040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0" y="5550408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1,496 × 10¹¹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3550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limite: 7 è già compreso fra 1 e 10, quindi si scrive 7 × 10⁰.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 PRATICA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numero piccolo a notazione scientifica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91672" cy="1234440"/>
          </a:xfrm>
          <a:prstGeom prst="roundRect">
            <a:avLst>
              <a:gd name="adj" fmla="val 7407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68096" y="168249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" y="16824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69164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Virgola a DESTRA fino a una sola cifra davanti: esponente NEGATIVO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53312" y="2084832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zeri iniziali servono solo a contare i posti: non entrano mai nella mantissa.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2999232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0,00072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2999232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posti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269480" y="299923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0" y="299923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7,2 × 10⁻⁴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3776472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849624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0,05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3849624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posti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7269480" y="38496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0" y="384962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× 10⁻²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4626864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4700016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0,000 000 045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4846320" y="470001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posti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7269480" y="47000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0" y="470001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4,5 × 10⁻⁸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48640" y="5477256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8680" y="5550408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0,000 000 000 1 m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4846320" y="555040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posti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7269480" y="555040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0" y="5550408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× 10⁻¹⁰ m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3550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Errore tipico: contare gli zeri invece dei posti. In 0,05 c'è un solo zero, ma i posti sono due.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 CHE INGANNANO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Correggi le notazioni sbagliate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627632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63A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24 × 10³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4023360" y="1627632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mantissa troppo grande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26680" y="162763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0" y="162763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2,4 × 10⁴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2404872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2478024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63A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0,45 × 10⁶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023360" y="2478024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mantissa troppo piccola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726680" y="24780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0" y="2478024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4,5 × 10⁵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3255264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328416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63A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7,2 × 10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023360" y="3328416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manca l'esponente scritto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7726680" y="33284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0" y="3328416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7,2 × 10¹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4105656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4178808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63A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135 × 10⁻⁵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4023360" y="4178808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sposta di 2 posti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7726680" y="417880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0" y="4178808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1,35 × 10⁻³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48640" y="4956048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8680" y="502920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63A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0,06 × 10⁻²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4023360" y="502920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sposta di 2 posti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7726680" y="5029200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229600" y="502920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 × 10⁻⁴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48640" y="5532120"/>
            <a:ext cx="11091672" cy="1097280"/>
          </a:xfrm>
          <a:prstGeom prst="roundRect">
            <a:avLst>
              <a:gd name="adj" fmla="val 8333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68096" y="575157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768096" y="575157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32" name="Text 30"/>
          <p:cNvSpPr txBox="1"/>
          <p:nvPr/>
        </p:nvSpPr>
        <p:spPr>
          <a:xfrm>
            <a:off x="1353312" y="576072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trucco per correggere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1353312" y="6153912"/>
            <a:ext cx="10085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Virgola di un posto a sinistra nella mantissa → esponente +1. Virgola a destra → esponente −1. Il valore totale non cambia.</a:t>
            </a:r>
            <a:endParaRPr lang="en-US" sz="1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PASSO IN PIÙ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L'ordine di grandezza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1600200"/>
          </a:xfrm>
          <a:prstGeom prst="roundRect">
            <a:avLst>
              <a:gd name="adj" fmla="val 5714"/>
            </a:avLst>
          </a:prstGeom>
          <a:solidFill>
            <a:srgbClr val="E7F2EC"/>
          </a:solidFill>
          <a:ln w="12700">
            <a:solidFill>
              <a:srgbClr val="C6E0D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Mantissa minore di 5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4884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l'ordine di grandezza resta 10ⁿ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3,2 × 10⁶  →  o.d.g. = 10⁶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199632" y="1508760"/>
            <a:ext cx="5440680" cy="1600200"/>
          </a:xfrm>
          <a:prstGeom prst="roundRect">
            <a:avLst>
              <a:gd name="adj" fmla="val 5714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73952" y="17190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Mantissa maggiore o uguale a 5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473952" y="214884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l'ordine di grandezza diventa 10ⁿ⁺¹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7,4 × 10⁶  →  o.d.g. = 10⁷</a:t>
            </a:r>
            <a:endParaRPr lang="en-US" sz="18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383280"/>
          <a:ext cx="11091672" cy="914400"/>
        </p:xfrm>
        <a:graphic>
          <a:graphicData uri="http://schemas.openxmlformats.org/drawingml/2006/table">
            <a:tbl>
              <a:tblPr/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4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Grandezza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Valore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Notazione scientifica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Ordine di grandezza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Raggio della Terra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6 371 000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6,371 × 10⁶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10⁷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Altezza di una persona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1,70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1,70 × 10⁰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10⁰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Spessore di un capello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0,00007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× 10⁻⁵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10⁻⁴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Diametro di un atomo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0,0000000001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× 10⁻¹⁰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10⁻¹⁰ m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PERCORSO INVERSO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notazione scientifica a forma normale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91672" cy="1234440"/>
          </a:xfrm>
          <a:prstGeom prst="roundRect">
            <a:avLst>
              <a:gd name="adj" fmla="val 7407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68096" y="168249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" y="16824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69164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il segno dell'esponente e sposta la virgola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53312" y="2084832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Esponente positivo → virgola a destra di n posti.  Esponente negativo → virgola a sinistra di n posti. Se le cifre finiscono, aggiungi zeri.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299923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3,4 × 10⁵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206240" y="2999232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posti a destra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269480" y="299923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0" y="299923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340 000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3776472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849624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7,2 × 10⁻⁴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3849624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posti a sinistra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7269480" y="38496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0" y="384962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0,00072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4626864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4700016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1,05 × 10³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0" y="4700016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posti a destra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7269480" y="47000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0" y="470001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1 050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48640" y="5477256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8680" y="5550408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 × 10⁻⁶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4206240" y="5550408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posti a sinistra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7269480" y="555040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0" y="5550408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0,000009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3550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la stessa regola della virgola vista nella lezione 1, applicata al contrario.</a:t>
            </a:r>
            <a:endParaRPr lang="en-US" sz="1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CONFRONTARE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Quale numero è più grande?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91672" cy="11430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69164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Guarda prima l'ESPONENTE: vince chi ce l'ha più grande.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14884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Solo a parità di esponente confronta le MANTISSE.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48640" y="2834640"/>
            <a:ext cx="11091672" cy="822960"/>
          </a:xfrm>
          <a:prstGeom prst="roundRect">
            <a:avLst>
              <a:gd name="adj" fmla="val 11111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3,2 × 10⁵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30175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16052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9,9 × 10⁴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903720" y="2999232"/>
            <a:ext cx="4480560" cy="493776"/>
          </a:xfrm>
          <a:prstGeom prst="roundRect">
            <a:avLst>
              <a:gd name="adj" fmla="val 1481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03720" y="2999232"/>
            <a:ext cx="4480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primo: esponente 5 &gt; 4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3730752"/>
            <a:ext cx="11091672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91363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4,1 × 10⁻³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3520440" y="39136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160520" y="391363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8,7 × 10⁻⁵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903720" y="3895344"/>
            <a:ext cx="4480560" cy="493776"/>
          </a:xfrm>
          <a:prstGeom prst="roundRect">
            <a:avLst>
              <a:gd name="adj" fmla="val 1481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903720" y="3895344"/>
            <a:ext cx="4480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primo: −3 &gt; −5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4626864"/>
            <a:ext cx="11091672" cy="822960"/>
          </a:xfrm>
          <a:prstGeom prst="roundRect">
            <a:avLst>
              <a:gd name="adj" fmla="val 11111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4809744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6,5 × 10⁷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3520440" y="480974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160520" y="4809744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6,9 × 10⁷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903720" y="4791456"/>
            <a:ext cx="4480560" cy="493776"/>
          </a:xfrm>
          <a:prstGeom prst="roundRect">
            <a:avLst>
              <a:gd name="adj" fmla="val 14815"/>
            </a:avLst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903720" y="4791456"/>
            <a:ext cx="4480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secondo: 6,9 &gt; 6,5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48640" y="5596128"/>
            <a:ext cx="11091672" cy="1051560"/>
          </a:xfrm>
          <a:prstGeom prst="roundRect">
            <a:avLst>
              <a:gd name="adj" fmla="val 8696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68096" y="5815584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68096" y="58155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28" name="Text 26"/>
          <p:cNvSpPr txBox="1"/>
          <p:nvPr/>
        </p:nvSpPr>
        <p:spPr>
          <a:xfrm>
            <a:off x="1353312" y="5824728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Attenzione agli esponenti negativi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1353312" y="6217920"/>
            <a:ext cx="10085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10⁻³ è più GRANDE di 10⁻⁵: 0,001 &gt; 0,00001. Fra due esponenti negativi vince quello «meno negativo».</a:t>
            </a:r>
            <a:endParaRPr 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CALCOLARE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Moltiplicazioni, divisioni e calcolatrice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1737360"/>
          </a:xfrm>
          <a:prstGeom prst="roundRect">
            <a:avLst>
              <a:gd name="adj" fmla="val 5263"/>
            </a:avLst>
          </a:prstGeom>
          <a:solidFill>
            <a:srgbClr val="E7F2EC"/>
          </a:solidFill>
          <a:ln w="12700">
            <a:solidFill>
              <a:srgbClr val="C6E0D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Moltiplicazione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Moltiplica le mantisse, somma gli esponenti.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 × 10³) × (4 × 10⁵) = 8 × 10⁸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6199632" y="1508760"/>
            <a:ext cx="5440680" cy="1737360"/>
          </a:xfrm>
          <a:prstGeom prst="roundRect">
            <a:avLst>
              <a:gd name="adj" fmla="val 5263"/>
            </a:avLst>
          </a:prstGeom>
          <a:solidFill>
            <a:srgbClr val="EEF3F8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73952" y="17190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Divisione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473952" y="219456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 le mantisse, sottrai gli esponenti.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 × 10⁸) : (3 × 10²) = 2 × 10⁶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548640" y="3429000"/>
            <a:ext cx="11091672" cy="1097280"/>
          </a:xfrm>
          <a:prstGeom prst="roundRect">
            <a:avLst>
              <a:gd name="adj" fmla="val 8333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364845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68096" y="36484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1353312" y="365760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la mantissa esce dall'intervallo, correggi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53312" y="4050792"/>
            <a:ext cx="10085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 × 10⁴) × (4 × 10³) = 20 × 10⁷ = 2 × 10⁸.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4754880"/>
            <a:ext cx="5440680" cy="1600200"/>
          </a:xfrm>
          <a:prstGeom prst="roundRect">
            <a:avLst>
              <a:gd name="adj" fmla="val 5714"/>
            </a:avLst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377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3035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400" b="1" dirty="0">
                <a:solidFill>
                  <a:srgbClr val="7FE3C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3.2E-05</a:t>
            </a:r>
            <a:endParaRPr lang="en-US" sz="3400" dirty="0"/>
          </a:p>
        </p:txBody>
      </p:sp>
      <p:sp>
        <p:nvSpPr>
          <p:cNvPr id="18" name="Shape 16"/>
          <p:cNvSpPr/>
          <p:nvPr/>
        </p:nvSpPr>
        <p:spPr>
          <a:xfrm>
            <a:off x="6199632" y="4754880"/>
            <a:ext cx="54406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73952" y="50109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legge  3,2 × 10⁻⁵ = 0,000032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473952" y="544068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Sulla calcolatrice si scrive con il tasto EXP o EE. Ricorda: il display usa il punto, tu scrivi la virgola.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5603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SINTESI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ponte fra prefissi e notazione scientifica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44752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misura si può scrivere in tre modi diversi. Sono tutti corretti: si sceglie il più comodo.</a:t>
            </a:r>
            <a:endParaRPr lang="en-US" sz="180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20240"/>
          <a:ext cx="11091672" cy="3520440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2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 il prefisso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forma normale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notazione scientifica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 km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2 500 m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 × 10³ m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4,7 kΩ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4 700 Ω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4,7 × 10³ Ω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 GHz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3 200 000 000 Hz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 × 10⁹ Hz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 mA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 A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 × 10⁻¹ A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 nF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0,000 000 022 F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2,2 × 10⁻⁸ F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 µm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 07 m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750" dirty="0">
                          <a:solidFill>
                            <a:srgbClr val="0B25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× 10⁻⁵ m</a:t>
                      </a:r>
                      <a:endParaRPr lang="en-US" sz="1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486400"/>
            <a:ext cx="11091672" cy="1097280"/>
          </a:xfrm>
          <a:prstGeom prst="roundRect">
            <a:avLst>
              <a:gd name="adj" fmla="val 8333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68096" y="5705856"/>
            <a:ext cx="438912" cy="438912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68096" y="57058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1353312" y="5715000"/>
            <a:ext cx="10085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usare che cosa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353312" y="6108192"/>
            <a:ext cx="10085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prefisso per parlare e per le etichette tecniche; la notazione scientifica per i calcoli e i valori estremi; la forma normale per le misure di tutti i giorni.</a:t>
            </a:r>
            <a:endParaRPr lang="en-US" sz="17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E0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SINTESI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 cose da portare a casa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122E52"/>
          </a:solidFill>
          <a:ln w="12700">
            <a:solidFill>
              <a:srgbClr val="1D3C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075688"/>
            <a:ext cx="594360" cy="594360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07568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194767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Potenze di 10 e prefissi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2423160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L'esponente conta i posti della virgola. k, M, G, T per i multipli; d, c, m, µ, n, p per i sottomultipli.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548640" y="3172968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122E52"/>
          </a:solidFill>
          <a:ln w="12700">
            <a:solidFill>
              <a:srgbClr val="1D3C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68680" y="3557016"/>
            <a:ext cx="594360" cy="594360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355701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1691640" y="34290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equivalenze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3904488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Sostituisci il prefisso con la potenza di 10 e sposta la virgola. Poi controlla sempre il verso.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548640" y="4654296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122E52"/>
          </a:solidFill>
          <a:ln w="12700">
            <a:solidFill>
              <a:srgbClr val="1D3C6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8680" y="5038344"/>
            <a:ext cx="594360" cy="594360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68680" y="503834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691640" y="491032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notazione scientifica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1691640" y="5385816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× 10ⁿ con la mantissa fra 1 e 10. Serve per scrivere, confrontare e calcolare.</a:t>
            </a:r>
            <a:endParaRPr lang="en-US" sz="16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26364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8D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Prossima ora: verifica formativa su equivalenze e notazione scientifica.</a:t>
            </a:r>
            <a:endParaRPr lang="en-US" sz="17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1091672" cy="5669280"/>
          </a:xfrm>
          <a:prstGeom prst="roundRect">
            <a:avLst>
              <a:gd name="adj" fmla="val 806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68680" y="804672"/>
            <a:ext cx="621792" cy="621792"/>
          </a:xfrm>
          <a:prstGeom prst="ellipse">
            <a:avLst/>
          </a:prstGeom>
          <a:solidFill>
            <a:srgbClr val="2E7D5B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804672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896112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 LEZIONE 3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1783080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 cosa abbiamo imparato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240280"/>
            <a:ext cx="5120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× 10ⁿ con 1 ≤ a &lt; 10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Virgola a sinistra → esponente positivo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Virgola a destra → esponente negativo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Confronto: prima l'esponente, poi la mantissa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7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 scritture equivalenti per la stessa misura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355080" y="1719072"/>
            <a:ext cx="4937760" cy="3611880"/>
          </a:xfrm>
          <a:prstGeom prst="roundRect">
            <a:avLst>
              <a:gd name="adj" fmla="val 2532"/>
            </a:avLst>
          </a:prstGeom>
          <a:solidFill>
            <a:srgbClr val="FDF3E0"/>
          </a:solidFill>
          <a:ln w="12700">
            <a:solidFill>
              <a:srgbClr val="F0D9A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629400" y="192024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8A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COMPITO PER CASA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629400" y="2304288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Scheda 3 – Notazione scientifica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629400" y="3063240"/>
            <a:ext cx="4389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Trasformazioni nei due sensi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Confronti, ordine di grandezza e operazioni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6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Tabella «ponte» e compito di realtà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5532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comincia in classe negli ultimi 10 minuti: così i dubbi si chiariscono subito.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3848</Words>
  <Application>Microsoft Office PowerPoint</Application>
  <PresentationFormat>Widescreen</PresentationFormat>
  <Paragraphs>707</Paragraphs>
  <Slides>33</Slides>
  <Notes>33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8" baseType="lpstr">
      <vt:lpstr>Arial</vt:lpstr>
      <vt:lpstr>Calibri</vt:lpstr>
      <vt:lpstr>Cambria</vt:lpstr>
      <vt:lpstr>Courier New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molto grandi e molto piccoli</dc:title>
  <dc:subject>PptxGenJS Presentation</dc:subject>
  <dc:creator>Prof. Stefano</dc:creator>
  <cp:lastModifiedBy>Stefano Cortesi</cp:lastModifiedBy>
  <cp:revision>2</cp:revision>
  <dcterms:created xsi:type="dcterms:W3CDTF">2026-09-08T10:16:45Z</dcterms:created>
  <dcterms:modified xsi:type="dcterms:W3CDTF">2026-09-08T12:15:21Z</dcterms:modified>
</cp:coreProperties>
</file>